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35"/>
  </p:notesMasterIdLst>
  <p:sldIdLst>
    <p:sldId id="351" r:id="rId3"/>
    <p:sldId id="353" r:id="rId4"/>
    <p:sldId id="335" r:id="rId5"/>
    <p:sldId id="371" r:id="rId6"/>
    <p:sldId id="355" r:id="rId7"/>
    <p:sldId id="373" r:id="rId8"/>
    <p:sldId id="357" r:id="rId9"/>
    <p:sldId id="359" r:id="rId10"/>
    <p:sldId id="360" r:id="rId11"/>
    <p:sldId id="364" r:id="rId12"/>
    <p:sldId id="374" r:id="rId13"/>
    <p:sldId id="375" r:id="rId14"/>
    <p:sldId id="356" r:id="rId15"/>
    <p:sldId id="377" r:id="rId16"/>
    <p:sldId id="384" r:id="rId17"/>
    <p:sldId id="379" r:id="rId18"/>
    <p:sldId id="383" r:id="rId19"/>
    <p:sldId id="365" r:id="rId20"/>
    <p:sldId id="366" r:id="rId21"/>
    <p:sldId id="367" r:id="rId22"/>
    <p:sldId id="368" r:id="rId23"/>
    <p:sldId id="267" r:id="rId24"/>
    <p:sldId id="385" r:id="rId25"/>
    <p:sldId id="381" r:id="rId26"/>
    <p:sldId id="382" r:id="rId27"/>
    <p:sldId id="386" r:id="rId28"/>
    <p:sldId id="387" r:id="rId29"/>
    <p:sldId id="388" r:id="rId30"/>
    <p:sldId id="389" r:id="rId31"/>
    <p:sldId id="390" r:id="rId32"/>
    <p:sldId id="394" r:id="rId33"/>
    <p:sldId id="395" r:id="rId34"/>
  </p:sldIdLst>
  <p:sldSz cx="9144000" cy="6858000" type="screen4x3"/>
  <p:notesSz cx="6858000" cy="9144000"/>
  <p:custDataLst>
    <p:tags r:id="rId3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E0D6"/>
    <a:srgbClr val="FEF4CA"/>
    <a:srgbClr val="DEEAF6"/>
    <a:srgbClr val="A4B543"/>
    <a:srgbClr val="175079"/>
    <a:srgbClr val="C5D64C"/>
    <a:srgbClr val="DB4126"/>
    <a:srgbClr val="000000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048" autoAdjust="0"/>
    <p:restoredTop sz="79518" autoAdjust="0"/>
  </p:normalViewPr>
  <p:slideViewPr>
    <p:cSldViewPr snapToGrid="0">
      <p:cViewPr varScale="1">
        <p:scale>
          <a:sx n="62" d="100"/>
          <a:sy n="62" d="100"/>
        </p:scale>
        <p:origin x="348" y="48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8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38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73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31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99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65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235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290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54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28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286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88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030CEF-DD1E-42F7-A72F-FEF9E199F7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62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913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1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83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28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13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9144000" cy="600364"/>
          </a:xfrm>
          <a:prstGeom prst="rect">
            <a:avLst/>
          </a:prstGeom>
          <a:solidFill>
            <a:srgbClr val="00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006082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9384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8281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370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537692"/>
            <a:chOff x="998433" y="4259690"/>
            <a:chExt cx="2234181" cy="537692"/>
          </a:xfrm>
        </p:grpSpPr>
        <p:sp>
          <p:nvSpPr>
            <p:cNvPr id="36" name="Rectangle 3"/>
            <p:cNvSpPr txBox="1">
              <a:spLocks noChangeArrowheads="1"/>
            </p:cNvSpPr>
            <p:nvPr userDrawn="1"/>
          </p:nvSpPr>
          <p:spPr bwMode="auto">
            <a:xfrm flipH="1">
              <a:off x="998433" y="4628105"/>
              <a:ext cx="2234181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 userDrawn="1"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endPara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endParaRP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701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0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562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142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5016E85-709D-4CD0-8F1F-586C9878ED48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FA1D2A-3F32-4D03-93E5-CC3BEA4E3594}"/>
              </a:ext>
            </a:extLst>
          </p:cNvPr>
          <p:cNvSpPr/>
          <p:nvPr userDrawn="1"/>
        </p:nvSpPr>
        <p:spPr>
          <a:xfrm>
            <a:off x="3482631" y="3244334"/>
            <a:ext cx="2178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bank['job'].unique()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9144000" cy="600364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33CC"/>
              </a:solidFill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accent2">
                    <a:lumMod val="75000"/>
                  </a:schemeClr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1213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9144000" cy="6003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00B05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00B05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4339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9144000" cy="60036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4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4814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1" r:id="rId4"/>
    <p:sldLayoutId id="2147483671" r:id="rId5"/>
    <p:sldLayoutId id="2147483669" r:id="rId6"/>
    <p:sldLayoutId id="2147483682" r:id="rId7"/>
    <p:sldLayoutId id="2147483681" r:id="rId8"/>
    <p:sldLayoutId id="2147483680" r:id="rId9"/>
    <p:sldLayoutId id="2147483679" r:id="rId1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36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706550"/>
            <a:ext cx="2577379" cy="8905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46F3A5-6119-4AB0-AE13-8FFBE5215E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7700" y="1357313"/>
            <a:ext cx="4510088" cy="226536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50000"/>
              </a:lnSpc>
              <a:defRPr/>
            </a:pPr>
            <a:r>
              <a:rPr lang="en-US" altLang="ko-KR" sz="3800" b="1" dirty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Chapter 11</a:t>
            </a:r>
            <a:br>
              <a:rPr lang="en-US" altLang="ko-KR" sz="3800" b="1" dirty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</a:br>
            <a:r>
              <a:rPr lang="ko-KR" altLang="en-US" sz="3600" b="1" dirty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데이터프레임 처리를</a:t>
            </a:r>
            <a:br>
              <a:rPr lang="ko-KR" altLang="en-US" sz="3600" b="1" dirty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</a:br>
            <a:r>
              <a:rPr lang="ko-KR" altLang="en-US" sz="3600" b="1" dirty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위한 </a:t>
            </a:r>
            <a:r>
              <a:rPr lang="en-US" altLang="ko-KR" sz="3600" b="1" dirty="0">
                <a:solidFill>
                  <a:schemeClr val="bg1"/>
                </a:solidFill>
                <a:latin typeface="Tahoma" pitchFamily="34" charset="0"/>
                <a:ea typeface="Adobe Fan Heiti Std B" pitchFamily="34" charset="-128"/>
                <a:cs typeface="Tahoma" pitchFamily="34" charset="0"/>
              </a:rPr>
              <a:t>Pandas</a:t>
            </a:r>
            <a:endParaRPr lang="ko-KR" altLang="en-US" sz="3600" b="1" dirty="0">
              <a:solidFill>
                <a:schemeClr val="bg1"/>
              </a:solidFill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6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0" indent="0">
              <a:buNone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0" indent="0">
              <a:buNone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0" indent="0">
              <a:buNone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0" indent="0">
              <a:buNone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40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Series </a:t>
            </a: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형식 데이터에서 인덱스 번호는 일반 배열에서의</a:t>
            </a:r>
            <a:br>
              <a:rPr lang="en-US" altLang="ko-KR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</a:br>
            <a:r>
              <a:rPr lang="ko-KR" altLang="en-US" sz="2400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인덱스와 다름</a:t>
            </a:r>
            <a:endParaRPr lang="en-US" altLang="ko-KR" sz="2400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DC4137-AC15-4283-9752-B710B5BAB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680" y="4812729"/>
            <a:ext cx="5677692" cy="1076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593AB0-9C57-46FF-AD04-32CE4AC942F0}"/>
              </a:ext>
            </a:extLst>
          </p:cNvPr>
          <p:cNvSpPr txBox="1"/>
          <p:nvPr/>
        </p:nvSpPr>
        <p:spPr>
          <a:xfrm>
            <a:off x="1010208" y="1320090"/>
            <a:ext cx="4200422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a = pd.Series(['민서','동현','수빈'], index=[3,4,1])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68F6EFE-7B98-4720-9DDF-7B3B92695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787270"/>
              </p:ext>
            </p:extLst>
          </p:nvPr>
        </p:nvGraphicFramePr>
        <p:xfrm>
          <a:off x="6489351" y="1158508"/>
          <a:ext cx="1436914" cy="111252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2323583938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813917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민서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47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동현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8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11075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1AE463F-D938-4CD0-BD2B-F45115DFA08F}"/>
              </a:ext>
            </a:extLst>
          </p:cNvPr>
          <p:cNvSpPr txBox="1"/>
          <p:nvPr/>
        </p:nvSpPr>
        <p:spPr>
          <a:xfrm>
            <a:off x="1010208" y="2261950"/>
            <a:ext cx="4200422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b=a[1:2]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64127-1FC5-4F02-9F0D-28026494D934}"/>
              </a:ext>
            </a:extLst>
          </p:cNvPr>
          <p:cNvSpPr txBox="1"/>
          <p:nvPr/>
        </p:nvSpPr>
        <p:spPr>
          <a:xfrm>
            <a:off x="2987612" y="2329505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/>
              <a:t>일반 배열의 인덱스 형식으로 동작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ABC392A-2A78-470B-985C-34A06921C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207045"/>
              </p:ext>
            </p:extLst>
          </p:nvPr>
        </p:nvGraphicFramePr>
        <p:xfrm>
          <a:off x="6489351" y="2566679"/>
          <a:ext cx="1436914" cy="370840"/>
        </p:xfrm>
        <a:graphic>
          <a:graphicData uri="http://schemas.openxmlformats.org/drawingml/2006/table">
            <a:tbl>
              <a:tblPr firstCol="1">
                <a:tableStyleId>{7DF18680-E054-41AD-8BC1-D1AEF772440D}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2656956783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828640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동현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88024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F1E8A05-6A6F-4B50-8C48-3B4C86EC117E}"/>
              </a:ext>
            </a:extLst>
          </p:cNvPr>
          <p:cNvSpPr txBox="1"/>
          <p:nvPr/>
        </p:nvSpPr>
        <p:spPr>
          <a:xfrm>
            <a:off x="1010208" y="2991247"/>
            <a:ext cx="4200422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a[1]</a:t>
            </a: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AB523-0F3C-4A6B-B172-34FE59E0F2C9}"/>
              </a:ext>
            </a:extLst>
          </p:cNvPr>
          <p:cNvSpPr txBox="1"/>
          <p:nvPr/>
        </p:nvSpPr>
        <p:spPr>
          <a:xfrm>
            <a:off x="2987612" y="2978796"/>
            <a:ext cx="2698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/>
              <a:t>'</a:t>
            </a:r>
            <a:r>
              <a:rPr lang="ko-KR" altLang="en-US" sz="1400" i="1"/>
              <a:t>수빈</a:t>
            </a:r>
            <a:r>
              <a:rPr lang="en-US" altLang="ko-KR" sz="1400" i="1"/>
              <a:t>’  </a:t>
            </a:r>
            <a:r>
              <a:rPr lang="ko-KR" altLang="en-US" sz="1400" i="1"/>
              <a:t>출력함</a:t>
            </a:r>
            <a:endParaRPr lang="en-US" altLang="ko-KR" sz="1400" i="1"/>
          </a:p>
          <a:p>
            <a:r>
              <a:rPr lang="ko-KR" altLang="en-US" sz="1400" i="1"/>
              <a:t>이때의 </a:t>
            </a:r>
            <a:r>
              <a:rPr lang="en-US" altLang="ko-KR" sz="1400" i="1"/>
              <a:t>1 </a:t>
            </a:r>
            <a:r>
              <a:rPr lang="ko-KR" altLang="en-US" sz="1400" i="1"/>
              <a:t>은   </a:t>
            </a:r>
            <a:r>
              <a:rPr lang="en-US" altLang="ko-KR" sz="1400" i="1"/>
              <a:t>pandas</a:t>
            </a:r>
            <a:r>
              <a:rPr lang="ko-KR" altLang="en-US" sz="1400" i="1"/>
              <a:t>의 </a:t>
            </a:r>
            <a:r>
              <a:rPr lang="en-US" altLang="ko-KR" sz="1400" i="1"/>
              <a:t>index</a:t>
            </a:r>
            <a:r>
              <a:rPr lang="ko-KR" altLang="en-US" sz="1400" i="1"/>
              <a:t> 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D0DCEA3-F0B6-4DBC-A5A4-C68BAA9D9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142527"/>
              </p:ext>
            </p:extLst>
          </p:nvPr>
        </p:nvGraphicFramePr>
        <p:xfrm>
          <a:off x="3743276" y="3472690"/>
          <a:ext cx="718457" cy="30480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857767291"/>
                    </a:ext>
                  </a:extLst>
                </a:gridCol>
              </a:tblGrid>
              <a:tr h="246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526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97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46521D-407F-4E69-901B-15678F862D32}"/>
              </a:ext>
            </a:extLst>
          </p:cNvPr>
          <p:cNvSpPr/>
          <p:nvPr/>
        </p:nvSpPr>
        <p:spPr>
          <a:xfrm>
            <a:off x="1214703" y="1548066"/>
            <a:ext cx="16765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Series</a:t>
            </a:r>
            <a:endParaRPr lang="ko-KR" altLang="en-US" sz="4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EE6632-37A5-4BBD-B6EE-B1E0773D89B1}"/>
              </a:ext>
            </a:extLst>
          </p:cNvPr>
          <p:cNvSpPr/>
          <p:nvPr/>
        </p:nvSpPr>
        <p:spPr>
          <a:xfrm>
            <a:off x="5830959" y="1488104"/>
            <a:ext cx="2906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</a:t>
            </a:r>
            <a:endParaRPr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42642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데이터프레임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(</a:t>
            </a:r>
            <a:r>
              <a:rPr lang="en-US" altLang="ko-KR" sz="2600" b="1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)</a:t>
            </a:r>
          </a:p>
          <a:p>
            <a:pPr lvl="2"/>
            <a:r>
              <a:rPr lang="en-US" altLang="ko-KR" sz="2000" dirty="0"/>
              <a:t>2</a:t>
            </a:r>
            <a:r>
              <a:rPr lang="ko-KR" altLang="en-US" sz="2000" dirty="0"/>
              <a:t>차원 배열</a:t>
            </a:r>
            <a:endParaRPr lang="en-US" altLang="ko-KR" sz="2000" dirty="0"/>
          </a:p>
          <a:p>
            <a:pPr lvl="2"/>
            <a:r>
              <a:rPr lang="ko-KR" altLang="en-US" sz="2000" dirty="0"/>
              <a:t>행과 열로 구성</a:t>
            </a:r>
            <a:endParaRPr lang="en-US" altLang="ko-KR" sz="2000" dirty="0"/>
          </a:p>
          <a:p>
            <a:pPr lvl="2"/>
            <a:r>
              <a:rPr lang="ko-KR" altLang="en-US" sz="2000"/>
              <a:t>다양한 데이터 형식을 배열로 사용할 수 있음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CCB238-4A05-4B41-9C92-1D4EDFC2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56" y="141473"/>
            <a:ext cx="3587931" cy="173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B2DFE5-51E1-4C24-B664-AEB3A4FC4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50" y="3273882"/>
            <a:ext cx="5199017" cy="327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ko-KR" altLang="en-US" sz="2400"/>
              <a:t>딕셔너리로 만들기 </a:t>
            </a:r>
            <a:r>
              <a:rPr lang="en-US" altLang="ko-KR" sz="2400"/>
              <a:t>(.DataFrame())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FC210D-DB0C-490E-9498-DC91182AB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48"/>
          <a:stretch/>
        </p:blipFill>
        <p:spPr>
          <a:xfrm>
            <a:off x="2066027" y="2425322"/>
            <a:ext cx="5011946" cy="2518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261EDC-A385-401D-BE50-24DE2E65AA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470"/>
          <a:stretch/>
        </p:blipFill>
        <p:spPr>
          <a:xfrm>
            <a:off x="2066027" y="5084470"/>
            <a:ext cx="5367132" cy="1467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43CA4-E9A4-4AF7-A341-B5A92BDBA657}"/>
              </a:ext>
            </a:extLst>
          </p:cNvPr>
          <p:cNvSpPr txBox="1"/>
          <p:nvPr/>
        </p:nvSpPr>
        <p:spPr>
          <a:xfrm>
            <a:off x="6358723" y="3435732"/>
            <a:ext cx="2531278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newdf</a:t>
            </a:r>
            <a:r>
              <a:rPr lang="ko-KR" altLang="en-US" sz="1400"/>
              <a:t> </a:t>
            </a:r>
            <a:r>
              <a:rPr lang="en-US" altLang="ko-KR" sz="1400"/>
              <a:t>=</a:t>
            </a:r>
            <a:r>
              <a:rPr lang="ko-KR" altLang="en-US" sz="1400"/>
              <a:t> </a:t>
            </a:r>
            <a:r>
              <a:rPr lang="en-US" altLang="ko-KR" sz="1400"/>
              <a:t>pd.DataFrame(data)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72D77D-7315-4CD9-9A57-8CD1CEC5F0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99" t="42751" r="72074" b="39153"/>
          <a:stretch/>
        </p:blipFill>
        <p:spPr>
          <a:xfrm>
            <a:off x="7350352" y="3809617"/>
            <a:ext cx="1444172" cy="1240971"/>
          </a:xfrm>
          <a:prstGeom prst="rect">
            <a:avLst/>
          </a:prstGeom>
          <a:ln w="28575">
            <a:solidFill>
              <a:srgbClr val="FFE0D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616C04-6F65-4D65-979A-A03D894EE0E2}"/>
              </a:ext>
            </a:extLst>
          </p:cNvPr>
          <p:cNvSpPr txBox="1"/>
          <p:nvPr/>
        </p:nvSpPr>
        <p:spPr>
          <a:xfrm>
            <a:off x="4617556" y="5002614"/>
            <a:ext cx="2531278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x.index </a:t>
            </a:r>
            <a:endParaRPr lang="ko-KR" altLang="en-US" sz="1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58CC8B-0153-4E33-9593-522CB956BE97}"/>
              </a:ext>
            </a:extLst>
          </p:cNvPr>
          <p:cNvSpPr/>
          <p:nvPr/>
        </p:nvSpPr>
        <p:spPr>
          <a:xfrm>
            <a:off x="4572000" y="5458355"/>
            <a:ext cx="275973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200"/>
              <a:t>RangeIndex(start=0, stop=4, step=1)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0515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2938916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en-US" altLang="ko-KR" sz="2400"/>
              <a:t>cvs </a:t>
            </a:r>
            <a:r>
              <a:rPr lang="ko-KR" altLang="en-US" sz="2400"/>
              <a:t>파일 불러오기  </a:t>
            </a:r>
            <a:r>
              <a:rPr lang="en-US" altLang="ko-KR" sz="2400"/>
              <a:t>(.read_csv())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DDB07-7AE4-452D-A13C-AF5BA4B3A225}"/>
              </a:ext>
            </a:extLst>
          </p:cNvPr>
          <p:cNvSpPr txBox="1"/>
          <p:nvPr/>
        </p:nvSpPr>
        <p:spPr>
          <a:xfrm>
            <a:off x="1373066" y="2586647"/>
            <a:ext cx="4149619" cy="373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newdf</a:t>
            </a:r>
            <a:r>
              <a:rPr lang="ko-KR" altLang="en-US" sz="1400"/>
              <a:t> </a:t>
            </a:r>
            <a:r>
              <a:rPr lang="en-US" altLang="ko-KR" sz="1400"/>
              <a:t>=</a:t>
            </a:r>
            <a:r>
              <a:rPr lang="ko-KR" altLang="en-US" sz="1400"/>
              <a:t> </a:t>
            </a:r>
            <a:r>
              <a:rPr lang="en-US" altLang="ko-KR" sz="1400"/>
              <a:t>pd.read_csv(‘xxxxxxx.csv’)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52B2CF-F862-42F7-85E0-2374EF5C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685680"/>
            <a:ext cx="1843433" cy="1558049"/>
          </a:xfrm>
          <a:prstGeom prst="rect">
            <a:avLst/>
          </a:prstGeom>
          <a:ln w="38100">
            <a:solidFill>
              <a:srgbClr val="FFE0D6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CB8BB0-5D86-4EBB-A95D-B271E7290602}"/>
              </a:ext>
            </a:extLst>
          </p:cNvPr>
          <p:cNvSpPr txBox="1"/>
          <p:nvPr/>
        </p:nvSpPr>
        <p:spPr>
          <a:xfrm>
            <a:off x="1373065" y="3223105"/>
            <a:ext cx="4149619" cy="37388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newdf</a:t>
            </a:r>
            <a:r>
              <a:rPr lang="ko-KR" altLang="en-US" sz="1400"/>
              <a:t> </a:t>
            </a:r>
            <a:r>
              <a:rPr lang="en-US" altLang="ko-KR" sz="1400"/>
              <a:t>=</a:t>
            </a:r>
            <a:r>
              <a:rPr lang="ko-KR" altLang="en-US" sz="1400"/>
              <a:t> </a:t>
            </a:r>
            <a:r>
              <a:rPr lang="en-US" altLang="ko-KR" sz="1400"/>
              <a:t>pd.read_csv(‘xxxxxxx.csv’, index_col=0 )</a:t>
            </a:r>
            <a:endParaRPr lang="ko-KR" altLang="en-US" sz="14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04F0C29-51CE-43B5-8554-0B7ECE329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382" y="4666745"/>
            <a:ext cx="1563706" cy="1799021"/>
          </a:xfrm>
          <a:prstGeom prst="rect">
            <a:avLst/>
          </a:prstGeom>
          <a:ln w="38100">
            <a:solidFill>
              <a:schemeClr val="accent6">
                <a:lumMod val="50000"/>
                <a:lumOff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54920-0C21-43A0-B81F-BB1F667216E6}"/>
              </a:ext>
            </a:extLst>
          </p:cNvPr>
          <p:cNvSpPr txBox="1"/>
          <p:nvPr/>
        </p:nvSpPr>
        <p:spPr>
          <a:xfrm>
            <a:off x="1373065" y="3873946"/>
            <a:ext cx="5107564" cy="3738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/>
            </a:lvl1pPr>
          </a:lstStyle>
          <a:p>
            <a:r>
              <a:rPr lang="en-US" altLang="ko-KR"/>
              <a:t>newdf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pd.read_csv(‘xxxxxxx.csv’, index_col=‘name’ )</a:t>
            </a:r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CAAB14-B0B1-4CF2-A529-B2CD07B411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09" t="65185" r="45054" b="13968"/>
          <a:stretch/>
        </p:blipFill>
        <p:spPr>
          <a:xfrm>
            <a:off x="5522684" y="4656777"/>
            <a:ext cx="1625602" cy="184048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29521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8C69E3-9434-4C9D-8965-A759BBB2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9" y="3028603"/>
            <a:ext cx="3970622" cy="1740009"/>
          </a:xfrm>
          <a:prstGeom prst="rect">
            <a:avLst/>
          </a:prstGeom>
        </p:spPr>
      </p:pic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81D9CA3B-3119-4997-9E31-096520A0AE82}"/>
              </a:ext>
            </a:extLst>
          </p:cNvPr>
          <p:cNvSpPr txBox="1">
            <a:spLocks/>
          </p:cNvSpPr>
          <p:nvPr/>
        </p:nvSpPr>
        <p:spPr>
          <a:xfrm>
            <a:off x="185738" y="1357313"/>
            <a:ext cx="8782050" cy="29389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cvs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파일로 </a:t>
            </a: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914400" lvl="2" indent="-457200">
              <a:buFont typeface="Wingdings" panose="05000000000000000000" pitchFamily="2" charset="2"/>
              <a:buChar char="§"/>
            </a:pPr>
            <a:r>
              <a:rPr lang="en-US" altLang="ko-KR" sz="2000"/>
              <a:t>CSV </a:t>
            </a:r>
            <a:r>
              <a:rPr lang="ko-KR" altLang="en-US" sz="2000"/>
              <a:t>파일이 데이터프레임이 될 수 있도록 </a:t>
            </a:r>
            <a:endParaRPr lang="en-US" altLang="ko-KR" sz="2000"/>
          </a:p>
          <a:p>
            <a:pPr marL="914400" lvl="2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각 행이 같은 구조로 되어 있고</a:t>
            </a:r>
            <a:r>
              <a:rPr lang="en-US" altLang="ko-KR" sz="2000"/>
              <a:t>, </a:t>
            </a:r>
          </a:p>
          <a:p>
            <a:pPr marL="914400" lvl="2" indent="-457200">
              <a:buFont typeface="Wingdings" panose="05000000000000000000" pitchFamily="2" charset="2"/>
              <a:buChar char="§"/>
            </a:pPr>
            <a:r>
              <a:rPr lang="ko-KR" altLang="en-US" sz="2000"/>
              <a:t>각 열은 동일한 자료형을 가진 시리즈로 되어 있어야 한다</a:t>
            </a:r>
            <a:r>
              <a:rPr lang="en-US" altLang="ko-KR" sz="2000"/>
              <a:t>. </a:t>
            </a:r>
            <a:endParaRPr lang="en-US" altLang="ko-KR" sz="18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257C8-4F6A-4885-A6B6-AC17AF87718D}"/>
              </a:ext>
            </a:extLst>
          </p:cNvPr>
          <p:cNvSpPr txBox="1"/>
          <p:nvPr/>
        </p:nvSpPr>
        <p:spPr>
          <a:xfrm>
            <a:off x="313509" y="4445202"/>
            <a:ext cx="3918857" cy="523220"/>
          </a:xfrm>
          <a:prstGeom prst="rect">
            <a:avLst/>
          </a:prstGeom>
          <a:solidFill>
            <a:srgbClr val="DEEAF6"/>
          </a:solidFill>
        </p:spPr>
        <p:txBody>
          <a:bodyPr wrap="square" rtlCol="0">
            <a:spAutoFit/>
          </a:bodyPr>
          <a:lstStyle/>
          <a:p>
            <a:r>
              <a:rPr lang="ko-KR" altLang="en-US" sz="1400"/>
              <a:t>첫 번째 열을 각 행의 인덱스로 사용하기 위해</a:t>
            </a:r>
            <a:endParaRPr lang="en-US" altLang="ko-KR" sz="1400"/>
          </a:p>
          <a:p>
            <a:r>
              <a:rPr lang="en-US" altLang="ko-KR" sz="1400"/>
              <a:t>1</a:t>
            </a:r>
            <a:r>
              <a:rPr lang="ko-KR" altLang="en-US" sz="1400"/>
              <a:t>열 </a:t>
            </a:r>
            <a:r>
              <a:rPr lang="en-US" altLang="ko-KR" sz="1400"/>
              <a:t>1</a:t>
            </a:r>
            <a:r>
              <a:rPr lang="ko-KR" altLang="en-US" sz="1400"/>
              <a:t>행을 비워둠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C0A01C-C755-4694-B2E6-7E70C498D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92" y="4797798"/>
            <a:ext cx="4743450" cy="371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D154A2-118D-49CD-88EB-2B2DB7B06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292" y="5117395"/>
            <a:ext cx="5146766" cy="165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8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2938916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en-US" altLang="ko-KR" sz="2400"/>
              <a:t>Series </a:t>
            </a:r>
            <a:r>
              <a:rPr lang="ko-KR" altLang="en-US" sz="2400"/>
              <a:t>여러 개를 합해서 만들기 </a:t>
            </a:r>
            <a:r>
              <a:rPr lang="en-US" altLang="ko-KR" sz="2400"/>
              <a:t>(.concat())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93B8DE-17DB-4ADD-9F39-4CA66BECE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67" y="2491730"/>
            <a:ext cx="4917133" cy="3735811"/>
          </a:xfrm>
          <a:prstGeom prst="rect">
            <a:avLst/>
          </a:prstGeom>
          <a:ln w="38100">
            <a:solidFill>
              <a:srgbClr val="FFE0D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F3AFA6-96B3-4BFA-BBF6-546BBF6A025F}"/>
              </a:ext>
            </a:extLst>
          </p:cNvPr>
          <p:cNvSpPr txBox="1"/>
          <p:nvPr/>
        </p:nvSpPr>
        <p:spPr>
          <a:xfrm>
            <a:off x="4319466" y="4296229"/>
            <a:ext cx="4432648" cy="777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# columns</a:t>
            </a:r>
            <a:r>
              <a:rPr lang="ko-KR" altLang="en-US" sz="1400"/>
              <a:t> 값 변경하기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/>
              <a:t>phonedata.columns = ['Brand','Color']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CDF72C-3340-47F9-B413-09E516D1B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673" y="0"/>
            <a:ext cx="2769327" cy="174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6CDBB8-519E-4CE0-8C75-9E9DF4CD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3429000"/>
            <a:ext cx="8490857" cy="21662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3F1289-A9E1-407D-B188-596B91F4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71" y="2505075"/>
            <a:ext cx="6838950" cy="923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9084AC-C3A8-4324-9E40-29D885F3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43" y="3979001"/>
            <a:ext cx="3708385" cy="22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99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/>
              <a:t>출력하기</a:t>
            </a:r>
            <a:endParaRPr lang="en-US" altLang="ko-KR" sz="2000"/>
          </a:p>
          <a:p>
            <a:pPr lvl="1"/>
            <a:r>
              <a:rPr lang="en-US" altLang="ko-KR" sz="1600"/>
              <a:t>iloc</a:t>
            </a:r>
            <a:r>
              <a:rPr lang="en-US" altLang="ko-KR" sz="1600" dirty="0"/>
              <a:t>() </a:t>
            </a:r>
            <a:r>
              <a:rPr lang="ko-KR" altLang="en-US" sz="1600" dirty="0"/>
              <a:t>메소드를 사용하여 특정한 행이나 위치의 내용들을 지정하여 출력</a:t>
            </a:r>
            <a:endParaRPr lang="en-US" altLang="ko-KR" sz="16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en-US" altLang="ko-KR" sz="1600"/>
              <a:t>1</a:t>
            </a:r>
            <a:r>
              <a:rPr lang="ko-KR" altLang="en-US" sz="1600" dirty="0"/>
              <a:t>번 행의 값들을 출력</a:t>
            </a:r>
            <a:endParaRPr lang="en-US" altLang="ko-KR" sz="16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600" dirty="0"/>
              <a:t>모든 행의 마지막 데이터만을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61D901-046D-4CBC-9595-B4FDB96F2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160" y="1863176"/>
            <a:ext cx="4894069" cy="16859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52EEE5-AD5A-4883-8D60-2569D4A93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160" y="4040777"/>
            <a:ext cx="5182500" cy="9217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834EBC-ED4E-469C-BF85-A308E11D8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872" y="5347787"/>
            <a:ext cx="5103075" cy="11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7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600" b="1"/>
              <a:t>출력하기</a:t>
            </a:r>
            <a:endParaRPr lang="en-US" altLang="ko-KR" sz="2600" b="1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b="1"/>
              <a:t>head</a:t>
            </a:r>
            <a:r>
              <a:rPr lang="en-US" altLang="ko-KR" sz="2200" b="1" dirty="0"/>
              <a:t>()</a:t>
            </a:r>
          </a:p>
          <a:p>
            <a:pPr lvl="2"/>
            <a:r>
              <a:rPr lang="ko-KR" altLang="en-US" sz="1600" dirty="0"/>
              <a:t>첫 행부터 입력한 수만큼의 행이 출력됨</a:t>
            </a:r>
            <a:endParaRPr lang="en-US" altLang="ko-KR" sz="1600" dirty="0"/>
          </a:p>
          <a:p>
            <a:pPr lvl="2"/>
            <a:r>
              <a:rPr lang="ko-KR" altLang="en-US" sz="1600" dirty="0"/>
              <a:t>입력하지 않으면 첫 </a:t>
            </a:r>
            <a:r>
              <a:rPr lang="en-US" altLang="ko-KR" sz="1600" dirty="0"/>
              <a:t>5</a:t>
            </a:r>
            <a:r>
              <a:rPr lang="ko-KR" altLang="en-US" sz="1600" dirty="0"/>
              <a:t>줄의 행을 출력</a:t>
            </a:r>
            <a:endParaRPr lang="en-US" altLang="ko-KR" sz="16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b="1" dirty="0"/>
              <a:t>tail()</a:t>
            </a:r>
          </a:p>
          <a:p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75FB23-0DF3-41DC-B255-0F802F57A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917" y="2717019"/>
            <a:ext cx="4880597" cy="16979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7EE55E-700D-449A-AD2C-69243FE04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917" y="5241979"/>
            <a:ext cx="5141854" cy="13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9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38" y="381062"/>
            <a:ext cx="1723976" cy="595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57FEA-7789-41BB-8D4A-3723CA956AA7}"/>
              </a:ext>
            </a:extLst>
          </p:cNvPr>
          <p:cNvSpPr txBox="1"/>
          <p:nvPr/>
        </p:nvSpPr>
        <p:spPr>
          <a:xfrm>
            <a:off x="3204754" y="5180161"/>
            <a:ext cx="2847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Big Data Analytics &amp; Artificial Intelligence</a:t>
            </a:r>
          </a:p>
          <a:p>
            <a:pPr algn="ctr"/>
            <a:r>
              <a:rPr lang="en-US" altLang="ko-KR" sz="2000" dirty="0"/>
              <a:t>Starting with Python</a:t>
            </a:r>
            <a:endParaRPr lang="en-US" altLang="ko-KR" sz="2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D3BAE9-B522-43E9-B5F2-2E638AAF23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9239" y="2103437"/>
            <a:ext cx="6138549" cy="1325563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80000"/>
              </a:lnSpc>
              <a:defRPr/>
            </a:pPr>
            <a:r>
              <a:rPr lang="en-US" altLang="ko-KR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11.1 Pandas</a:t>
            </a:r>
            <a:r>
              <a:rPr lang="ko-KR" altLang="en-US" sz="4000" b="1" dirty="0">
                <a:solidFill>
                  <a:prstClr val="white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의 기초</a:t>
            </a:r>
          </a:p>
        </p:txBody>
      </p:sp>
    </p:spTree>
    <p:extLst>
      <p:ext uri="{BB962C8B-B14F-4D97-AF65-F5344CB8AC3E}">
        <p14:creationId xmlns:p14="http://schemas.microsoft.com/office/powerpoint/2010/main" val="248376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데이터프레임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600" b="1"/>
              <a:t>출력하기</a:t>
            </a:r>
            <a:endParaRPr lang="en-US" altLang="ko-KR" sz="2600" b="1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200" b="1"/>
              <a:t>특정 </a:t>
            </a:r>
            <a:r>
              <a:rPr lang="ko-KR" altLang="en-US" sz="2200" b="1" dirty="0"/>
              <a:t>항목만 선택하여 저장하거나 출력</a:t>
            </a:r>
            <a:endParaRPr lang="en-US" altLang="ko-KR" sz="2200" b="1" dirty="0"/>
          </a:p>
          <a:p>
            <a:pPr lvl="2"/>
            <a:r>
              <a:rPr lang="en-US" altLang="ko-KR" sz="2000" dirty="0"/>
              <a:t>Boolean </a:t>
            </a:r>
            <a:r>
              <a:rPr lang="ko-KR" altLang="en-US" sz="2000" dirty="0"/>
              <a:t>값을 이용하여 </a:t>
            </a:r>
            <a:r>
              <a:rPr lang="en-US" altLang="ko-KR" sz="2000" dirty="0"/>
              <a:t>True</a:t>
            </a:r>
            <a:r>
              <a:rPr lang="ko-KR" altLang="en-US" sz="2000" dirty="0"/>
              <a:t>인 것은 선택하고 </a:t>
            </a:r>
            <a:r>
              <a:rPr lang="en-US" altLang="ko-KR" sz="2000" dirty="0"/>
              <a:t>False</a:t>
            </a:r>
            <a:r>
              <a:rPr lang="ko-KR" altLang="en-US" sz="2000" dirty="0"/>
              <a:t>인</a:t>
            </a:r>
            <a:br>
              <a:rPr lang="en-US" altLang="ko-KR" sz="2000" dirty="0"/>
            </a:br>
            <a:r>
              <a:rPr lang="ko-KR" altLang="en-US" sz="2000" dirty="0"/>
              <a:t>것은 선택하지 않도록 설정</a:t>
            </a:r>
            <a:endParaRPr lang="en-US" altLang="ko-KR" sz="16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200" b="1" dirty="0"/>
              <a:t>수학적인 메소드를 이용하여 계산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8457FB-E0B5-43DD-9C26-8BA705D9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851" y="2810481"/>
            <a:ext cx="5706271" cy="1028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C01EFF-D4E0-4E23-A417-A385E4F93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851" y="3839325"/>
            <a:ext cx="5668166" cy="962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3A8943-7052-4680-B293-B8F8FD3C1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851" y="5730875"/>
            <a:ext cx="565864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1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Pandas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의 데이터형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600" b="1" dirty="0"/>
              <a:t>Pandas</a:t>
            </a:r>
            <a:r>
              <a:rPr lang="ko-KR" altLang="en-US" sz="2600" b="1" dirty="0"/>
              <a:t>의 데이터형</a:t>
            </a:r>
            <a:endParaRPr lang="en-US" altLang="ko-KR" sz="2400" dirty="0"/>
          </a:p>
          <a:p>
            <a:pPr lvl="1"/>
            <a:r>
              <a:rPr lang="en-US" altLang="ko-KR" sz="2400" dirty="0"/>
              <a:t>Objects: </a:t>
            </a:r>
            <a:r>
              <a:rPr lang="ko-KR" altLang="en-US" sz="2400" dirty="0"/>
              <a:t>문자 또는</a:t>
            </a:r>
            <a:br>
              <a:rPr lang="en-US" altLang="ko-KR" sz="2400" dirty="0"/>
            </a:br>
            <a:r>
              <a:rPr lang="ko-KR" altLang="en-US" sz="2400" dirty="0"/>
              <a:t>문자열형</a:t>
            </a:r>
          </a:p>
          <a:p>
            <a:pPr lvl="1"/>
            <a:r>
              <a:rPr lang="en-US" altLang="ko-KR" sz="2400" dirty="0"/>
              <a:t>Int64: </a:t>
            </a:r>
            <a:r>
              <a:rPr lang="ko-KR" altLang="en-US" sz="2400" dirty="0"/>
              <a:t>정수형</a:t>
            </a:r>
          </a:p>
          <a:p>
            <a:pPr lvl="1"/>
            <a:r>
              <a:rPr lang="en-US" altLang="ko-KR" sz="2400" dirty="0"/>
              <a:t>Float64: </a:t>
            </a:r>
            <a:r>
              <a:rPr lang="ko-KR" altLang="en-US" sz="2400" dirty="0"/>
              <a:t>실수형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pPr lvl="1"/>
            <a:endParaRPr lang="en-US" altLang="ko-KR" sz="2400" dirty="0"/>
          </a:p>
          <a:p>
            <a:pPr lvl="1"/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2200" b="1" dirty="0"/>
              <a:t>Pandas</a:t>
            </a:r>
            <a:r>
              <a:rPr lang="ko-KR" altLang="en-US" sz="2200" b="1" dirty="0"/>
              <a:t> 데이터의 </a:t>
            </a:r>
            <a:r>
              <a:rPr lang="ko-KR" altLang="en-US" sz="2200" b="1" dirty="0" err="1"/>
              <a:t>형변환</a:t>
            </a:r>
            <a:endParaRPr lang="en-US" altLang="ko-KR" sz="2000" dirty="0"/>
          </a:p>
          <a:p>
            <a:pPr lvl="1"/>
            <a:r>
              <a:rPr lang="en-US" altLang="ko-KR" sz="2400" dirty="0" err="1"/>
              <a:t>astype</a:t>
            </a:r>
            <a:r>
              <a:rPr lang="en-US" altLang="ko-KR" sz="2400" dirty="0"/>
              <a:t>() </a:t>
            </a:r>
            <a:r>
              <a:rPr lang="ko-KR" altLang="en-US" sz="2400" dirty="0"/>
              <a:t>메소드 사용</a:t>
            </a:r>
            <a:endParaRPr lang="ko-KR" altLang="en-US" sz="26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F4CC9C-C860-47FD-A39C-F1213DC02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125"/>
          <a:stretch/>
        </p:blipFill>
        <p:spPr>
          <a:xfrm>
            <a:off x="4433864" y="1337714"/>
            <a:ext cx="3806081" cy="24823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6EF079-22C0-4208-BD72-653506F232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125"/>
          <a:stretch/>
        </p:blipFill>
        <p:spPr>
          <a:xfrm>
            <a:off x="4415629" y="4735512"/>
            <a:ext cx="3787846" cy="19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38" y="6088284"/>
            <a:ext cx="1413769" cy="488496"/>
          </a:xfrm>
          <a:prstGeom prst="rect">
            <a:avLst/>
          </a:prstGeom>
        </p:spPr>
      </p:pic>
      <p:sp>
        <p:nvSpPr>
          <p:cNvPr id="16" name="제목 7"/>
          <p:cNvSpPr txBox="1">
            <a:spLocks/>
          </p:cNvSpPr>
          <p:nvPr/>
        </p:nvSpPr>
        <p:spPr>
          <a:xfrm>
            <a:off x="2833021" y="3398947"/>
            <a:ext cx="3476480" cy="6340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Tahoma" pitchFamily="34" charset="0"/>
                <a:ea typeface="+mj-ea"/>
                <a:cs typeface="Tahoma" pitchFamily="34" charset="0"/>
              </a:rPr>
              <a:t>Thank you</a:t>
            </a:r>
            <a:endParaRPr kumimoji="0" lang="ko-KR" altLang="en-US" sz="4400" b="1" i="0" u="none" strike="noStrike" kern="120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Tahoma" pitchFamily="34" charset="0"/>
              <a:ea typeface="+mj-ea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D8F68-1A3A-4316-8D78-F247B2FE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데이터를 설명하는 인덱스와 컬럼스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633D13-8236-4C8D-A387-BF32E3407E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69875" lvl="1"/>
            <a:r>
              <a:rPr lang="ko-KR" altLang="en-US"/>
              <a:t>데이터 프레임에서는 다음과 같이 인덱스</a:t>
            </a:r>
            <a:r>
              <a:rPr lang="en-US" altLang="ko-KR"/>
              <a:t>index</a:t>
            </a:r>
            <a:r>
              <a:rPr lang="ko-KR" altLang="en-US"/>
              <a:t>와 컬럼스</a:t>
            </a:r>
            <a:r>
              <a:rPr lang="en-US" altLang="ko-KR"/>
              <a:t>columns </a:t>
            </a:r>
            <a:r>
              <a:rPr lang="ko-KR" altLang="en-US"/>
              <a:t>객체를 정의하여 사용한다</a:t>
            </a:r>
            <a:r>
              <a:rPr lang="en-US" altLang="ko-KR"/>
              <a:t>.</a:t>
            </a:r>
          </a:p>
          <a:p>
            <a:pPr marL="269875" lvl="1"/>
            <a:r>
              <a:rPr lang="ko-KR" altLang="en-US"/>
              <a:t>인덱스는 행들의 레이블이고 </a:t>
            </a:r>
            <a:r>
              <a:rPr lang="en-US" altLang="ko-KR"/>
              <a:t>columns</a:t>
            </a:r>
            <a:r>
              <a:rPr lang="ko-KR" altLang="en-US"/>
              <a:t>는 열들의 레이블이 저장된 객체이다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94B7BCC-BEAA-4D9C-9C57-C1F7C6FA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06" y="2340751"/>
            <a:ext cx="7579547" cy="24925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7A13F6-A221-49BD-A83A-9096E0B09FC0}"/>
              </a:ext>
            </a:extLst>
          </p:cNvPr>
          <p:cNvSpPr txBox="1"/>
          <p:nvPr/>
        </p:nvSpPr>
        <p:spPr>
          <a:xfrm>
            <a:off x="3648892" y="184779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</a:rPr>
              <a:t>columns</a:t>
            </a:r>
            <a:endParaRPr lang="ko-KR" altLang="en-US" b="1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015351-8A03-483C-98BB-7014F65B2C6F}"/>
              </a:ext>
            </a:extLst>
          </p:cNvPr>
          <p:cNvSpPr txBox="1"/>
          <p:nvPr/>
        </p:nvSpPr>
        <p:spPr>
          <a:xfrm>
            <a:off x="134599" y="258644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C00000"/>
                </a:solidFill>
              </a:rPr>
              <a:t>index</a:t>
            </a:r>
            <a:endParaRPr lang="ko-KR" altLang="en-US" b="1">
              <a:solidFill>
                <a:srgbClr val="C0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4C7C8D-FB4C-4E47-AF46-72272D6B3060}"/>
              </a:ext>
            </a:extLst>
          </p:cNvPr>
          <p:cNvSpPr/>
          <p:nvPr/>
        </p:nvSpPr>
        <p:spPr>
          <a:xfrm>
            <a:off x="818606" y="2586444"/>
            <a:ext cx="438519" cy="24925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77423B-069E-43D3-8639-884904036B7C}"/>
              </a:ext>
            </a:extLst>
          </p:cNvPr>
          <p:cNvSpPr/>
          <p:nvPr/>
        </p:nvSpPr>
        <p:spPr>
          <a:xfrm>
            <a:off x="1135999" y="2225823"/>
            <a:ext cx="7262153" cy="36933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6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A3B7883-FE71-4FB7-8D5F-E10BE490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확인하기 예제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C01F10-5CE3-41FE-86FB-547DE74260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915758"/>
          </a:xfrm>
        </p:spPr>
        <p:txBody>
          <a:bodyPr/>
          <a:lstStyle/>
          <a:p>
            <a:r>
              <a:rPr lang="ko-KR" altLang="en-US"/>
              <a:t>준비파일 </a:t>
            </a:r>
            <a:r>
              <a:rPr lang="en-US" altLang="ko-KR"/>
              <a:t>: weather.csv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B3CCD7-F8B4-4AA9-91A3-B42DF07BC3ED}"/>
              </a:ext>
            </a:extLst>
          </p:cNvPr>
          <p:cNvSpPr/>
          <p:nvPr/>
        </p:nvSpPr>
        <p:spPr>
          <a:xfrm>
            <a:off x="447431" y="1451354"/>
            <a:ext cx="3010761" cy="338554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/>
          <a:p>
            <a:r>
              <a:rPr lang="ko-KR" altLang="en-US" sz="1600"/>
              <a:t>df = pd.read_csv('weather.csv')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75A20B-142F-4ED0-B0AB-DD3E63DE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1" y="2099433"/>
            <a:ext cx="7551563" cy="29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1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E3F41-C179-46A7-9ABB-AC0CA9F8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확인하기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2BF4C-3E41-493C-80DC-1D618F0374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데이터의 </a:t>
            </a:r>
            <a:r>
              <a:rPr lang="en-US" altLang="ko-KR"/>
              <a:t>(</a:t>
            </a:r>
            <a:r>
              <a:rPr lang="ko-KR" altLang="en-US"/>
              <a:t>행</a:t>
            </a:r>
            <a:r>
              <a:rPr lang="en-US" altLang="ko-KR"/>
              <a:t>, </a:t>
            </a:r>
            <a:r>
              <a:rPr lang="ko-KR" altLang="en-US"/>
              <a:t>열</a:t>
            </a:r>
            <a:r>
              <a:rPr lang="en-US" altLang="ko-KR"/>
              <a:t>) </a:t>
            </a:r>
            <a:r>
              <a:rPr lang="ko-KR" altLang="en-US"/>
              <a:t>크기 확인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전체 구조 출력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요약 통계량 확인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복습</a:t>
            </a:r>
            <a:endParaRPr lang="en-US" altLang="ko-KR"/>
          </a:p>
          <a:p>
            <a:pPr lvl="1"/>
            <a:r>
              <a:rPr lang="ko-KR" altLang="en-US"/>
              <a:t>상위 </a:t>
            </a:r>
            <a:r>
              <a:rPr lang="en-US" altLang="ko-KR"/>
              <a:t>N </a:t>
            </a:r>
            <a:r>
              <a:rPr lang="ko-KR" altLang="en-US"/>
              <a:t>행 살펴보기</a:t>
            </a:r>
            <a:endParaRPr lang="en-US" altLang="ko-KR"/>
          </a:p>
          <a:p>
            <a:pPr lvl="1"/>
            <a:r>
              <a:rPr lang="ko-KR" altLang="en-US"/>
              <a:t>하위 </a:t>
            </a:r>
            <a:r>
              <a:rPr lang="en-US" altLang="ko-KR"/>
              <a:t>N </a:t>
            </a:r>
            <a:r>
              <a:rPr lang="ko-KR" altLang="en-US"/>
              <a:t>행 살펴보기</a:t>
            </a:r>
            <a:endParaRPr lang="en-US" altLang="ko-KR"/>
          </a:p>
          <a:p>
            <a:pPr lvl="1"/>
            <a:r>
              <a:rPr lang="ko-KR" altLang="en-US"/>
              <a:t>인덱스 출력</a:t>
            </a:r>
            <a:endParaRPr lang="en-US" altLang="ko-KR"/>
          </a:p>
          <a:p>
            <a:pPr lvl="1"/>
            <a:r>
              <a:rPr lang="ko-KR" altLang="en-US"/>
              <a:t>컬럼 출력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2E0EB0-B99E-4280-9680-760F8037DAF9}"/>
              </a:ext>
            </a:extLst>
          </p:cNvPr>
          <p:cNvSpPr/>
          <p:nvPr/>
        </p:nvSpPr>
        <p:spPr>
          <a:xfrm>
            <a:off x="3956050" y="859172"/>
            <a:ext cx="953018" cy="338554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/>
          <a:p>
            <a:r>
              <a:rPr lang="en-US" altLang="ko-KR" sz="1600"/>
              <a:t>df.shape</a:t>
            </a:r>
            <a:endParaRPr lang="ko-KR" altLang="en-US" sz="16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5E1AF3-2666-4AD1-B6CE-1D9D61AC942A}"/>
              </a:ext>
            </a:extLst>
          </p:cNvPr>
          <p:cNvSpPr/>
          <p:nvPr/>
        </p:nvSpPr>
        <p:spPr>
          <a:xfrm>
            <a:off x="2423341" y="1677777"/>
            <a:ext cx="888898" cy="338554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/>
          <a:p>
            <a:r>
              <a:rPr lang="en-US" altLang="ko-KR" sz="1600"/>
              <a:t>df.info()</a:t>
            </a:r>
            <a:endParaRPr lang="ko-KR" altLang="en-US" sz="16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9D0400-7AD3-4D24-8724-BB7F21E9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80" y="859172"/>
            <a:ext cx="2407422" cy="1857902"/>
          </a:xfrm>
          <a:prstGeom prst="rect">
            <a:avLst/>
          </a:prstGeom>
          <a:ln w="38100">
            <a:solidFill>
              <a:srgbClr val="FFE0D6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8E0BFA-F315-4415-A902-442FAADB138F}"/>
              </a:ext>
            </a:extLst>
          </p:cNvPr>
          <p:cNvSpPr/>
          <p:nvPr/>
        </p:nvSpPr>
        <p:spPr>
          <a:xfrm>
            <a:off x="6077275" y="2307307"/>
            <a:ext cx="2270173" cy="1169551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/>
          <a:p>
            <a:r>
              <a:rPr lang="ko-KR" altLang="en-US" sz="1400"/>
              <a:t>데이터 개수 </a:t>
            </a:r>
            <a:r>
              <a:rPr lang="en-US" altLang="ko-KR" sz="1400"/>
              <a:t>n=366</a:t>
            </a:r>
          </a:p>
          <a:p>
            <a:r>
              <a:rPr lang="ko-KR" altLang="en-US" sz="1400"/>
              <a:t>행 인덱싱 번호 </a:t>
            </a:r>
            <a:r>
              <a:rPr lang="en-US" altLang="ko-KR" sz="1400"/>
              <a:t>0 ~ 365</a:t>
            </a:r>
          </a:p>
          <a:p>
            <a:r>
              <a:rPr lang="ko-KR" altLang="en-US" sz="1400"/>
              <a:t>데이터 형식</a:t>
            </a:r>
            <a:r>
              <a:rPr lang="en-US" altLang="ko-KR" sz="1400"/>
              <a:t>…</a:t>
            </a:r>
          </a:p>
          <a:p>
            <a:r>
              <a:rPr lang="ko-KR" altLang="en-US" sz="1400"/>
              <a:t>결측치 개수를 알 수 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 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714E0B-56C3-4E3D-AE68-96CEE172954F}"/>
              </a:ext>
            </a:extLst>
          </p:cNvPr>
          <p:cNvSpPr/>
          <p:nvPr/>
        </p:nvSpPr>
        <p:spPr>
          <a:xfrm>
            <a:off x="2622277" y="2570837"/>
            <a:ext cx="1307281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/>
              <a:t>df.describe()</a:t>
            </a:r>
            <a:endParaRPr lang="ko-KR" altLang="en-US" sz="16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513F15-1ED1-4545-B6FD-7D0A1277B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05" t="39101" r="46313" b="29961"/>
          <a:stretch/>
        </p:blipFill>
        <p:spPr>
          <a:xfrm>
            <a:off x="5164182" y="3917239"/>
            <a:ext cx="3271858" cy="1778167"/>
          </a:xfrm>
          <a:prstGeom prst="rect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C6C1CF-AAE3-447D-BA5A-A5AA8AE98CE4}"/>
              </a:ext>
            </a:extLst>
          </p:cNvPr>
          <p:cNvSpPr/>
          <p:nvPr/>
        </p:nvSpPr>
        <p:spPr>
          <a:xfrm>
            <a:off x="1752769" y="2936674"/>
            <a:ext cx="364445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200"/>
              <a:t>특정 컬럼의 평균만 출력   </a:t>
            </a:r>
            <a:r>
              <a:rPr lang="en-US" altLang="ko-KR" sz="1200"/>
              <a:t>df['MaxTemp'].mean() 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395913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E3F41-C179-46A7-9ABB-AC0CA9F8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확인하기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2BF4C-3E41-493C-80DC-1D618F0374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데이터 크기</a:t>
            </a:r>
            <a:r>
              <a:rPr lang="en-US" altLang="ko-KR"/>
              <a:t> </a:t>
            </a:r>
            <a:r>
              <a:rPr lang="ko-KR" altLang="en-US"/>
              <a:t>순 정렬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MaxTemp</a:t>
            </a:r>
            <a:r>
              <a:rPr lang="ko-KR" altLang="en-US"/>
              <a:t> 컬럼의 값의 크기에 따라 오름차순 정렬</a:t>
            </a:r>
            <a:endParaRPr lang="en-US" altLang="ko-KR"/>
          </a:p>
          <a:p>
            <a:pPr marL="357188" lvl="1" indent="0">
              <a:buNone/>
            </a:pPr>
            <a:r>
              <a:rPr lang="en-US" altLang="ko-KR"/>
              <a:t>                                                      </a:t>
            </a:r>
            <a:r>
              <a:rPr lang="ko-KR" altLang="en-US"/>
              <a:t>내림차순  </a:t>
            </a:r>
            <a:endParaRPr lang="en-US" altLang="ko-KR"/>
          </a:p>
          <a:p>
            <a:pPr lvl="2"/>
            <a:endParaRPr lang="en-US" altLang="ko-KR"/>
          </a:p>
          <a:p>
            <a:r>
              <a:rPr lang="ko-KR" altLang="en-US"/>
              <a:t>빈도 분석 결과 출력</a:t>
            </a:r>
            <a:endParaRPr lang="en-US" altLang="ko-KR"/>
          </a:p>
          <a:p>
            <a:pPr lvl="2"/>
            <a:r>
              <a:rPr lang="en-US" altLang="ko-KR"/>
              <a:t>bank.csv </a:t>
            </a:r>
            <a:r>
              <a:rPr lang="ko-KR" altLang="en-US"/>
              <a:t>파일  데이터를 읽어와서  </a:t>
            </a:r>
            <a:r>
              <a:rPr lang="en-US" altLang="ko-KR"/>
              <a:t>bank </a:t>
            </a:r>
            <a:r>
              <a:rPr lang="ko-KR" altLang="en-US"/>
              <a:t>데이터 프레임으로 준비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내림차순</a:t>
            </a:r>
            <a:endParaRPr lang="en-US" altLang="ko-KR"/>
          </a:p>
          <a:p>
            <a:pPr lvl="2"/>
            <a:r>
              <a:rPr lang="ko-KR" altLang="en-US"/>
              <a:t>오름차순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column(</a:t>
            </a:r>
            <a:r>
              <a:rPr lang="ko-KR" altLang="en-US"/>
              <a:t>열</a:t>
            </a:r>
            <a:r>
              <a:rPr lang="en-US" altLang="ko-KR"/>
              <a:t>)</a:t>
            </a:r>
            <a:r>
              <a:rPr lang="ko-KR" altLang="en-US"/>
              <a:t>의 고유값 출력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2E0EB0-B99E-4280-9680-760F8037DAF9}"/>
              </a:ext>
            </a:extLst>
          </p:cNvPr>
          <p:cNvSpPr/>
          <p:nvPr/>
        </p:nvSpPr>
        <p:spPr>
          <a:xfrm>
            <a:off x="2998107" y="817342"/>
            <a:ext cx="1550104" cy="338554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/>
          <a:p>
            <a:r>
              <a:rPr lang="en-US" altLang="ko-KR" sz="1600"/>
              <a:t>df.sort_values()</a:t>
            </a:r>
            <a:endParaRPr lang="ko-KR" altLang="en-US" sz="16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5E1AF3-2666-4AD1-B6CE-1D9D61AC942A}"/>
              </a:ext>
            </a:extLst>
          </p:cNvPr>
          <p:cNvSpPr/>
          <p:nvPr/>
        </p:nvSpPr>
        <p:spPr>
          <a:xfrm>
            <a:off x="5810975" y="1189513"/>
            <a:ext cx="2213876" cy="276999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/>
          <a:p>
            <a:r>
              <a:rPr lang="en-US" altLang="ko-KR" sz="1200"/>
              <a:t>df.sort_values(by=‘MaxTemp’)</a:t>
            </a:r>
            <a:endParaRPr lang="ko-KR" altLang="en-US" sz="12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714E0B-56C3-4E3D-AE68-96CEE172954F}"/>
              </a:ext>
            </a:extLst>
          </p:cNvPr>
          <p:cNvSpPr/>
          <p:nvPr/>
        </p:nvSpPr>
        <p:spPr>
          <a:xfrm>
            <a:off x="1491990" y="2949530"/>
            <a:ext cx="2494914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/>
              <a:t>bank = ???   </a:t>
            </a:r>
            <a:r>
              <a:rPr lang="ko-KR" altLang="en-US" sz="1600"/>
              <a:t>작성해보자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C6C1CF-AAE3-447D-BA5A-A5AA8AE98CE4}"/>
              </a:ext>
            </a:extLst>
          </p:cNvPr>
          <p:cNvSpPr/>
          <p:nvPr/>
        </p:nvSpPr>
        <p:spPr>
          <a:xfrm>
            <a:off x="1950929" y="3535341"/>
            <a:ext cx="1931554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/>
              <a:t>bank[‘job’].value_counts()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3FBF9-A238-4FD4-A0BF-E29ADADE7CDF}"/>
              </a:ext>
            </a:extLst>
          </p:cNvPr>
          <p:cNvSpPr/>
          <p:nvPr/>
        </p:nvSpPr>
        <p:spPr>
          <a:xfrm>
            <a:off x="5397228" y="1605321"/>
            <a:ext cx="3444982" cy="276999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/>
          <a:p>
            <a:r>
              <a:rPr lang="en-US" altLang="ko-KR" sz="1200"/>
              <a:t>df.sort_values(by=‘MaxTemp’, ascending=False)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47D1E0-0097-4605-ABD5-7EB56C8ED991}"/>
              </a:ext>
            </a:extLst>
          </p:cNvPr>
          <p:cNvSpPr/>
          <p:nvPr/>
        </p:nvSpPr>
        <p:spPr>
          <a:xfrm>
            <a:off x="1950929" y="3921097"/>
            <a:ext cx="303762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/>
              <a:t>bank['job'].value_counts(ascending=True)</a:t>
            </a:r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02F653-2ABC-49C6-B1F5-D9FB8AD47CFB}"/>
              </a:ext>
            </a:extLst>
          </p:cNvPr>
          <p:cNvSpPr/>
          <p:nvPr/>
        </p:nvSpPr>
        <p:spPr>
          <a:xfrm>
            <a:off x="1491990" y="5059852"/>
            <a:ext cx="1965923" cy="338554"/>
          </a:xfrm>
          <a:prstGeom prst="rect">
            <a:avLst/>
          </a:prstGeom>
          <a:solidFill>
            <a:srgbClr val="FFE0D6"/>
          </a:solidFill>
        </p:spPr>
        <p:txBody>
          <a:bodyPr wrap="none">
            <a:spAutoFit/>
          </a:bodyPr>
          <a:lstStyle/>
          <a:p>
            <a:r>
              <a:rPr lang="en-US" altLang="ko-KR" sz="1600"/>
              <a:t>bank['job'].unique()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379048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CC57A82-49E5-406D-80E8-5BAB4415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선택하기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A9D5658-F457-4754-BE4F-B470F1126B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열</a:t>
            </a:r>
            <a:r>
              <a:rPr lang="en-US" altLang="ko-KR"/>
              <a:t>(</a:t>
            </a:r>
            <a:r>
              <a:rPr lang="ko-KR" altLang="en-US"/>
              <a:t>컬럼</a:t>
            </a:r>
            <a:r>
              <a:rPr lang="en-US" altLang="ko-KR"/>
              <a:t>)</a:t>
            </a:r>
            <a:r>
              <a:rPr lang="ko-KR" altLang="en-US"/>
              <a:t> 선택하기</a:t>
            </a:r>
            <a:endParaRPr lang="en-US" altLang="ko-KR"/>
          </a:p>
          <a:p>
            <a:pPr lvl="1"/>
            <a:r>
              <a:rPr lang="ko-KR" altLang="en-US"/>
              <a:t>하나의 열을 선택하면 하나의 </a:t>
            </a:r>
            <a:r>
              <a:rPr lang="en-US" altLang="ko-KR"/>
              <a:t>Series</a:t>
            </a:r>
            <a:r>
              <a:rPr lang="ko-KR" altLang="en-US"/>
              <a:t>를 만든다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column </a:t>
            </a:r>
            <a:r>
              <a:rPr lang="ko-KR" altLang="en-US"/>
              <a:t>이름이 숫자로 시작하지 않고</a:t>
            </a:r>
            <a:r>
              <a:rPr lang="en-US" altLang="ko-KR"/>
              <a:t>,   </a:t>
            </a:r>
            <a:r>
              <a:rPr lang="ko-KR" altLang="en-US"/>
              <a:t>공백이나 특수문자 등 포함하지 않아야</a:t>
            </a:r>
            <a:r>
              <a:rPr lang="en-US" altLang="ko-KR"/>
              <a:t>.</a:t>
            </a:r>
          </a:p>
          <a:p>
            <a:pPr marL="357188" lvl="1" indent="0">
              <a:buNone/>
            </a:pPr>
            <a:r>
              <a:rPr lang="en-US" altLang="ko-KR" sz="2000">
                <a:solidFill>
                  <a:srgbClr val="0070C0"/>
                </a:solidFill>
              </a:rPr>
              <a:t>.loc()</a:t>
            </a:r>
          </a:p>
          <a:p>
            <a:pPr marL="357188" lvl="1" indent="0">
              <a:buNone/>
            </a:pPr>
            <a:endParaRPr lang="en-US" altLang="ko-KR" sz="2000">
              <a:solidFill>
                <a:srgbClr val="0070C0"/>
              </a:solidFill>
            </a:endParaRPr>
          </a:p>
          <a:p>
            <a:pPr marL="357188" lvl="1" indent="0">
              <a:buNone/>
            </a:pPr>
            <a:r>
              <a:rPr lang="en-US" altLang="ko-KR" sz="2000">
                <a:solidFill>
                  <a:srgbClr val="C00000"/>
                </a:solidFill>
              </a:rPr>
              <a:t>.iloc()</a:t>
            </a:r>
          </a:p>
          <a:p>
            <a:pPr marL="357188" lvl="1" indent="0">
              <a:buNone/>
            </a:pPr>
            <a:endParaRPr lang="en-US" altLang="ko-KR" sz="2000">
              <a:solidFill>
                <a:srgbClr val="0070C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22578A-4ACA-4510-B49E-DC865E71C2F0}"/>
              </a:ext>
            </a:extLst>
          </p:cNvPr>
          <p:cNvSpPr/>
          <p:nvPr/>
        </p:nvSpPr>
        <p:spPr>
          <a:xfrm>
            <a:off x="1325027" y="1711626"/>
            <a:ext cx="185691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/>
              <a:t>bank.</a:t>
            </a:r>
            <a:r>
              <a:rPr lang="en-US" altLang="ko-KR"/>
              <a:t>job </a:t>
            </a:r>
            <a:r>
              <a:rPr lang="ko-KR" altLang="en-US"/>
              <a:t>이거나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D0085F-51DF-45F9-BB0D-1E23F9CE4724}"/>
              </a:ext>
            </a:extLst>
          </p:cNvPr>
          <p:cNvSpPr/>
          <p:nvPr/>
        </p:nvSpPr>
        <p:spPr>
          <a:xfrm>
            <a:off x="3181946" y="1693818"/>
            <a:ext cx="134998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/>
              <a:t>bank['job']</a:t>
            </a:r>
            <a:r>
              <a:rPr lang="ko-KR" altLang="en-US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F0A4A-FA7A-4209-9B19-8C3D98AA84B7}"/>
              </a:ext>
            </a:extLst>
          </p:cNvPr>
          <p:cNvSpPr/>
          <p:nvPr/>
        </p:nvSpPr>
        <p:spPr>
          <a:xfrm>
            <a:off x="5713783" y="1693818"/>
            <a:ext cx="242765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/>
              <a:t>bank[ [ 'job’, ‘age’ ] ]</a:t>
            </a:r>
            <a:r>
              <a:rPr lang="ko-KR" altLang="en-US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A60D6E-250B-44DC-A04D-89502D87FD62}"/>
              </a:ext>
            </a:extLst>
          </p:cNvPr>
          <p:cNvSpPr/>
          <p:nvPr/>
        </p:nvSpPr>
        <p:spPr>
          <a:xfrm>
            <a:off x="1325027" y="2654432"/>
            <a:ext cx="2530180" cy="369332"/>
          </a:xfrm>
          <a:prstGeom prst="rect">
            <a:avLst/>
          </a:prstGeom>
          <a:solidFill>
            <a:srgbClr val="DEEAF6"/>
          </a:solidFill>
        </p:spPr>
        <p:txBody>
          <a:bodyPr wrap="none">
            <a:spAutoFit/>
          </a:bodyPr>
          <a:lstStyle/>
          <a:p>
            <a:r>
              <a:rPr lang="en-US" altLang="ko-KR"/>
              <a:t>bank.loc[ : , ['job’] ]    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77BD41-478C-436B-9DB2-6AA06E6E980C}"/>
              </a:ext>
            </a:extLst>
          </p:cNvPr>
          <p:cNvSpPr/>
          <p:nvPr/>
        </p:nvSpPr>
        <p:spPr>
          <a:xfrm>
            <a:off x="4514514" y="2671459"/>
            <a:ext cx="2530180" cy="369332"/>
          </a:xfrm>
          <a:prstGeom prst="rect">
            <a:avLst/>
          </a:prstGeom>
          <a:solidFill>
            <a:srgbClr val="DEEAF6"/>
          </a:solidFill>
        </p:spPr>
        <p:txBody>
          <a:bodyPr wrap="none">
            <a:spAutoFit/>
          </a:bodyPr>
          <a:lstStyle/>
          <a:p>
            <a:r>
              <a:rPr lang="en-US" altLang="ko-KR"/>
              <a:t>bank.loc[:,['job', 'age']]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401A4-E3BB-4E06-A310-4B6FAE9F94D9}"/>
              </a:ext>
            </a:extLst>
          </p:cNvPr>
          <p:cNvSpPr/>
          <p:nvPr/>
        </p:nvSpPr>
        <p:spPr>
          <a:xfrm>
            <a:off x="4511017" y="3481813"/>
            <a:ext cx="22897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/>
              <a:t>bank.iloc[ : , [ 1,0 ] ]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CADD1-EC0D-4487-BEEC-98E99B38CE91}"/>
              </a:ext>
            </a:extLst>
          </p:cNvPr>
          <p:cNvSpPr/>
          <p:nvPr/>
        </p:nvSpPr>
        <p:spPr>
          <a:xfrm>
            <a:off x="1325027" y="3469481"/>
            <a:ext cx="216309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/>
              <a:t>bank.iloc[ : , [ 0 ] ]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265960-BB05-46EE-AB07-ACCCE2EE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693" y="2936724"/>
            <a:ext cx="1885468" cy="35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35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CC57A82-49E5-406D-80E8-5BAB4415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선택하기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A9D5658-F457-4754-BE4F-B470F1126B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4773655"/>
          </a:xfrm>
        </p:spPr>
        <p:txBody>
          <a:bodyPr/>
          <a:lstStyle/>
          <a:p>
            <a:r>
              <a:rPr lang="ko-KR" altLang="en-US"/>
              <a:t>행</a:t>
            </a:r>
            <a:r>
              <a:rPr lang="en-US" altLang="ko-KR"/>
              <a:t>(</a:t>
            </a:r>
            <a:r>
              <a:rPr lang="ko-KR" altLang="en-US"/>
              <a:t>로우</a:t>
            </a:r>
            <a:r>
              <a:rPr lang="en-US" altLang="ko-KR"/>
              <a:t>)</a:t>
            </a:r>
            <a:r>
              <a:rPr lang="ko-KR" altLang="en-US"/>
              <a:t> 선택하기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특정 행 범위 선택하기</a:t>
            </a:r>
            <a:endParaRPr lang="en-US" altLang="ko-KR"/>
          </a:p>
          <a:p>
            <a:pPr lvl="1"/>
            <a:endParaRPr lang="en-US" altLang="ko-KR"/>
          </a:p>
          <a:p>
            <a:pPr marL="357188" lvl="1" indent="0">
              <a:buNone/>
            </a:pPr>
            <a:endParaRPr lang="en-US" altLang="ko-KR" sz="2000">
              <a:solidFill>
                <a:srgbClr val="0070C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2FE2E8-F5EB-4E40-880A-898DEA0B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04" y="1936094"/>
            <a:ext cx="6481484" cy="18447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C2B903-4B7E-4FFC-8F00-0AE62F8AC803}"/>
              </a:ext>
            </a:extLst>
          </p:cNvPr>
          <p:cNvSpPr/>
          <p:nvPr/>
        </p:nvSpPr>
        <p:spPr>
          <a:xfrm>
            <a:off x="1118020" y="1947593"/>
            <a:ext cx="113518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/>
              <a:t>bank</a:t>
            </a:r>
            <a:r>
              <a:rPr lang="en-US" altLang="ko-KR"/>
              <a:t>[0:3]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42165A-1369-49B6-BC17-38C8AEB1F6FE}"/>
              </a:ext>
            </a:extLst>
          </p:cNvPr>
          <p:cNvSpPr/>
          <p:nvPr/>
        </p:nvSpPr>
        <p:spPr>
          <a:xfrm>
            <a:off x="1118020" y="4328202"/>
            <a:ext cx="13776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/>
              <a:t>bank</a:t>
            </a:r>
            <a:r>
              <a:rPr lang="en-US" altLang="ko-KR"/>
              <a:t>.iloc[2]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792FAD-4EAB-4B54-A690-4F02771AA2A2}"/>
              </a:ext>
            </a:extLst>
          </p:cNvPr>
          <p:cNvSpPr/>
          <p:nvPr/>
        </p:nvSpPr>
        <p:spPr>
          <a:xfrm>
            <a:off x="3425792" y="4328202"/>
            <a:ext cx="4974439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/>
              <a:t>iloc() </a:t>
            </a:r>
            <a:r>
              <a:rPr lang="ko-KR" altLang="en-US"/>
              <a:t>이용하여  위와 동일한 결과를 얻으려면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en-US" altLang="ko-KR"/>
              <a:t>  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54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26E49-08FC-4D2C-978E-F8C3B4CC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54AC-C7EA-46A8-83E5-C26C8FE14C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특정 행과 열 선택 </a:t>
            </a:r>
            <a:r>
              <a:rPr lang="en-US" altLang="ko-KR"/>
              <a:t>: </a:t>
            </a:r>
            <a:r>
              <a:rPr lang="ko-KR" altLang="en-US"/>
              <a:t>슬라이싱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30D2BF-059A-494B-A3CC-03641B24081F}"/>
              </a:ext>
            </a:extLst>
          </p:cNvPr>
          <p:cNvSpPr/>
          <p:nvPr/>
        </p:nvSpPr>
        <p:spPr>
          <a:xfrm>
            <a:off x="971551" y="1354574"/>
            <a:ext cx="199317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/>
              <a:t>bank.iloc[1:3, 0:4]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2418D-BE28-4239-B5A3-ECFB7D90E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7" t="74863" r="50000" b="15302"/>
          <a:stretch/>
        </p:blipFill>
        <p:spPr>
          <a:xfrm>
            <a:off x="3478698" y="1354574"/>
            <a:ext cx="3318092" cy="10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Pandas</a:t>
            </a:r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의 데이터 형식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시리즈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(Series)</a:t>
            </a:r>
          </a:p>
          <a:p>
            <a:pPr lvl="1"/>
            <a:r>
              <a:rPr lang="en-US" altLang="ko-KR" sz="2400" dirty="0"/>
              <a:t>1</a:t>
            </a:r>
            <a:r>
              <a:rPr lang="ko-KR" altLang="en-US" sz="2400" dirty="0"/>
              <a:t>차원 배열</a:t>
            </a:r>
            <a:endParaRPr lang="en-US" altLang="ko-KR" sz="2400" dirty="0"/>
          </a:p>
          <a:p>
            <a:pPr marL="114300" indent="-457200">
              <a:buFont typeface="Wingdings" panose="05000000000000000000" pitchFamily="2" charset="2"/>
              <a:buChar char="§"/>
            </a:pPr>
            <a:r>
              <a:rPr lang="ko-KR" altLang="en-US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데이터프레임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(</a:t>
            </a:r>
            <a:r>
              <a:rPr lang="en-US" altLang="ko-KR" sz="2600" b="1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DataFrame</a:t>
            </a: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)</a:t>
            </a:r>
          </a:p>
          <a:p>
            <a:pPr lvl="1"/>
            <a:r>
              <a:rPr lang="en-US" altLang="ko-KR" sz="2400" dirty="0"/>
              <a:t>2</a:t>
            </a:r>
            <a:r>
              <a:rPr lang="ko-KR" altLang="en-US" sz="2400" dirty="0"/>
              <a:t>차원 배열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26E49-08FC-4D2C-978E-F8C3B4CC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54AC-C7EA-46A8-83E5-C26C8FE14C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값을 기준으로  조건을 만족하는 데이터를 선택하기</a:t>
            </a:r>
            <a:endParaRPr lang="en-US" altLang="ko-KR"/>
          </a:p>
          <a:p>
            <a:pPr lvl="1"/>
            <a:r>
              <a:rPr lang="en-US" altLang="ko-KR"/>
              <a:t>age</a:t>
            </a:r>
            <a:r>
              <a:rPr lang="ko-KR" altLang="en-US"/>
              <a:t>가 </a:t>
            </a:r>
            <a:r>
              <a:rPr lang="en-US" altLang="ko-KR"/>
              <a:t>60</a:t>
            </a:r>
            <a:r>
              <a:rPr lang="ko-KR" altLang="en-US"/>
              <a:t>보다 큰 데이터 추출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balane</a:t>
            </a:r>
            <a:r>
              <a:rPr lang="ko-KR" altLang="en-US"/>
              <a:t>가 가장 많은 계좌의 데이터를 추출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marital</a:t>
            </a:r>
            <a:r>
              <a:rPr lang="ko-KR" altLang="en-US"/>
              <a:t>이 </a:t>
            </a:r>
            <a:r>
              <a:rPr lang="en-US" altLang="ko-KR"/>
              <a:t>single </a:t>
            </a:r>
            <a:r>
              <a:rPr lang="ko-KR" altLang="en-US"/>
              <a:t>이고  </a:t>
            </a:r>
            <a:r>
              <a:rPr lang="en-US" altLang="ko-KR"/>
              <a:t>age</a:t>
            </a:r>
            <a:r>
              <a:rPr lang="ko-KR" altLang="en-US"/>
              <a:t>가 </a:t>
            </a:r>
            <a:r>
              <a:rPr lang="en-US" altLang="ko-KR"/>
              <a:t>40</a:t>
            </a:r>
            <a:r>
              <a:rPr lang="ko-KR" altLang="en-US"/>
              <a:t>보다 작은 데이터를 추출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30D2BF-059A-494B-A3CC-03641B24081F}"/>
              </a:ext>
            </a:extLst>
          </p:cNvPr>
          <p:cNvSpPr/>
          <p:nvPr/>
        </p:nvSpPr>
        <p:spPr>
          <a:xfrm>
            <a:off x="1546949" y="1702916"/>
            <a:ext cx="273766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/>
              <a:t>senior = bank['age']&gt;60</a:t>
            </a:r>
          </a:p>
          <a:p>
            <a:r>
              <a:rPr lang="en-US" altLang="ko-KR"/>
              <a:t>bank[senior]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CC535B-3139-4C48-9878-C80C3F669D6D}"/>
              </a:ext>
            </a:extLst>
          </p:cNvPr>
          <p:cNvSpPr/>
          <p:nvPr/>
        </p:nvSpPr>
        <p:spPr>
          <a:xfrm>
            <a:off x="1546949" y="3105834"/>
            <a:ext cx="674361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/>
              <a:t>vip = bank['balance']==bank['balance'].max()</a:t>
            </a:r>
          </a:p>
          <a:p>
            <a:r>
              <a:rPr lang="en-US" altLang="ko-KR"/>
              <a:t>bank[vip]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648215-A464-4C28-82EC-6A4C92EF12E8}"/>
              </a:ext>
            </a:extLst>
          </p:cNvPr>
          <p:cNvSpPr/>
          <p:nvPr/>
        </p:nvSpPr>
        <p:spPr>
          <a:xfrm>
            <a:off x="1546948" y="4451582"/>
            <a:ext cx="674361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/>
              <a:t>meeting = (bank['marital']=='single') &amp; (bank['age']&lt;40)</a:t>
            </a:r>
          </a:p>
          <a:p>
            <a:r>
              <a:rPr lang="en-US" altLang="ko-KR"/>
              <a:t>bank[meeting]</a:t>
            </a:r>
          </a:p>
        </p:txBody>
      </p:sp>
    </p:spTree>
    <p:extLst>
      <p:ext uri="{BB962C8B-B14F-4D97-AF65-F5344CB8AC3E}">
        <p14:creationId xmlns:p14="http://schemas.microsoft.com/office/powerpoint/2010/main" val="1413001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FF09561-B103-4CE6-889D-262D775F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가공하기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03D997A-A1F9-4746-B926-0E9322CA3E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컬럼 삭제하기</a:t>
            </a:r>
            <a:endParaRPr lang="en-US" altLang="ko-KR"/>
          </a:p>
          <a:p>
            <a:pPr lvl="1" fontAlgn="ctr"/>
            <a:r>
              <a:rPr lang="ko-KR" altLang="en-US"/>
              <a:t>데이터 분석에 필요없는  </a:t>
            </a:r>
            <a:r>
              <a:rPr lang="en-US" altLang="ko-KR"/>
              <a:t>‘WindGustDir’ 'WindDir9am’  'WindDir3pm’  </a:t>
            </a:r>
            <a:r>
              <a:rPr lang="ko-KR" altLang="en-US"/>
              <a:t>컬럼 삭제하기</a:t>
            </a:r>
            <a:endParaRPr lang="en-US" altLang="ko-KR"/>
          </a:p>
          <a:p>
            <a:pPr lvl="1" fontAlgn="ctr"/>
            <a:endParaRPr lang="en-US" altLang="ko-KR" b="0"/>
          </a:p>
          <a:p>
            <a:pPr lvl="1" fontAlgn="ctr"/>
            <a:endParaRPr lang="en-US" altLang="ko-KR"/>
          </a:p>
          <a:p>
            <a:pPr lvl="1" fontAlgn="ctr"/>
            <a:endParaRPr lang="en-US" altLang="ko-KR" b="0"/>
          </a:p>
          <a:p>
            <a:pPr lvl="1" fontAlgn="ctr"/>
            <a:endParaRPr lang="en-US" altLang="ko-KR"/>
          </a:p>
          <a:p>
            <a:pPr lvl="1" fontAlgn="ctr"/>
            <a:endParaRPr lang="en-US" altLang="ko-KR" b="0"/>
          </a:p>
          <a:p>
            <a:pPr lvl="1" fontAlgn="ctr"/>
            <a:endParaRPr lang="en-US" altLang="ko-KR"/>
          </a:p>
          <a:p>
            <a:pPr fontAlgn="ctr"/>
            <a:r>
              <a:rPr lang="ko-KR" altLang="en-US"/>
              <a:t>그 밖에</a:t>
            </a:r>
            <a:endParaRPr lang="en-US" altLang="ko-KR"/>
          </a:p>
          <a:p>
            <a:pPr lvl="1" fontAlgn="ctr"/>
            <a:r>
              <a:rPr lang="ko-KR" altLang="en-US" b="0"/>
              <a:t>데이터 형 변환</a:t>
            </a:r>
            <a:endParaRPr lang="en-US" altLang="ko-KR" b="0"/>
          </a:p>
          <a:p>
            <a:pPr lvl="2" fontAlgn="ctr"/>
            <a:r>
              <a:rPr lang="ko-KR" altLang="en-US" b="0"/>
              <a:t>숫자와 문자열  변환</a:t>
            </a:r>
            <a:endParaRPr lang="en-US" altLang="ko-KR" b="0"/>
          </a:p>
          <a:p>
            <a:pPr lvl="2" fontAlgn="ctr"/>
            <a:r>
              <a:rPr lang="ko-KR" altLang="en-US"/>
              <a:t>문자열과 날짜형 변환</a:t>
            </a:r>
            <a:endParaRPr lang="en-US" altLang="ko-KR"/>
          </a:p>
          <a:p>
            <a:pPr lvl="2" fontAlgn="ctr"/>
            <a:r>
              <a:rPr lang="ko-KR" altLang="en-US"/>
              <a:t>날짜 형식</a:t>
            </a:r>
            <a:endParaRPr lang="en-US" altLang="ko-KR"/>
          </a:p>
          <a:p>
            <a:pPr lvl="1" fontAlgn="ctr"/>
            <a:r>
              <a:rPr lang="ko-KR" altLang="en-US"/>
              <a:t>데이터 병합   </a:t>
            </a:r>
            <a:r>
              <a:rPr lang="en-US" altLang="ko-KR"/>
              <a:t>.merge()</a:t>
            </a:r>
          </a:p>
          <a:p>
            <a:pPr lvl="1" fontAlgn="ctr"/>
            <a:r>
              <a:rPr lang="ko-KR" altLang="en-US"/>
              <a:t>데이터 그룹화하기  </a:t>
            </a:r>
            <a:r>
              <a:rPr lang="en-US" altLang="ko-KR"/>
              <a:t>.groupby()</a:t>
            </a:r>
          </a:p>
          <a:p>
            <a:pPr lvl="1" fontAlgn="ctr"/>
            <a:r>
              <a:rPr lang="ko-KR" altLang="en-US"/>
              <a:t>통계량 관련 </a:t>
            </a:r>
            <a:r>
              <a:rPr lang="en-US" altLang="ko-KR"/>
              <a:t>:   mean(),  std(),  var(),  … </a:t>
            </a:r>
            <a:r>
              <a:rPr lang="ko-KR" altLang="en-US"/>
              <a:t>등등등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B34CDF-2514-458B-9B32-EAD779D90349}"/>
              </a:ext>
            </a:extLst>
          </p:cNvPr>
          <p:cNvSpPr/>
          <p:nvPr/>
        </p:nvSpPr>
        <p:spPr>
          <a:xfrm>
            <a:off x="1028700" y="1972894"/>
            <a:ext cx="7340600" cy="1200329"/>
          </a:xfrm>
          <a:prstGeom prst="rect">
            <a:avLst/>
          </a:prstGeom>
          <a:solidFill>
            <a:srgbClr val="FEF4CA"/>
          </a:solidFill>
        </p:spPr>
        <p:txBody>
          <a:bodyPr wrap="square">
            <a:spAutoFit/>
          </a:bodyPr>
          <a:lstStyle/>
          <a:p>
            <a:pPr marL="357188" lvl="1" indent="0">
              <a:buNone/>
            </a:pPr>
            <a:r>
              <a:rPr lang="en-US" altLang="ko-KR"/>
              <a:t>df = df.drop(['WindGustDir','WindDir9am'], axis=1)</a:t>
            </a:r>
          </a:p>
          <a:p>
            <a:pPr marL="357188" lvl="1" indent="0">
              <a:buNone/>
            </a:pPr>
            <a:r>
              <a:rPr lang="en-US" altLang="ko-KR"/>
              <a:t>df</a:t>
            </a:r>
          </a:p>
          <a:p>
            <a:pPr marL="357188" lvl="1" indent="0">
              <a:buNone/>
            </a:pPr>
            <a:endParaRPr lang="en-US" altLang="ko-KR"/>
          </a:p>
          <a:p>
            <a:pPr marL="357188" lvl="1" indent="0">
              <a:buNone/>
            </a:pPr>
            <a:r>
              <a:rPr lang="en-US" altLang="ko-KR"/>
              <a:t>                                                 axis=1  </a:t>
            </a:r>
            <a:r>
              <a:rPr lang="ko-KR" altLang="en-US"/>
              <a:t>이어야 컬럼 삭제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7475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15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Series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ko-KR" altLang="en-US" sz="2000" dirty="0"/>
              <a:t>복수의 행</a:t>
            </a:r>
            <a:r>
              <a:rPr lang="en-US" altLang="ko-KR" sz="2000" dirty="0"/>
              <a:t>(row)</a:t>
            </a:r>
            <a:r>
              <a:rPr lang="ko-KR" altLang="en-US" sz="2000" dirty="0"/>
              <a:t>으로 </a:t>
            </a:r>
            <a:r>
              <a:rPr lang="ko-KR" altLang="en-US" sz="2000"/>
              <a:t>이루어진 하나의 열</a:t>
            </a:r>
            <a:r>
              <a:rPr lang="en-US" altLang="ko-KR" sz="2000" dirty="0"/>
              <a:t>(column) </a:t>
            </a:r>
            <a:r>
              <a:rPr lang="ko-KR" altLang="en-US" sz="2000" dirty="0"/>
              <a:t>구조</a:t>
            </a:r>
          </a:p>
          <a:p>
            <a:pPr lvl="1"/>
            <a:r>
              <a:rPr lang="ko-KR" altLang="en-US" sz="2000" dirty="0"/>
              <a:t>색인</a:t>
            </a:r>
            <a:r>
              <a:rPr lang="en-US" altLang="ko-KR" sz="2000" dirty="0"/>
              <a:t>(index)</a:t>
            </a:r>
            <a:r>
              <a:rPr lang="ko-KR" altLang="en-US" sz="2000" dirty="0"/>
              <a:t>을 가지고 </a:t>
            </a:r>
            <a:r>
              <a:rPr lang="ko-KR" altLang="en-US" sz="2000"/>
              <a:t>원하는 데이터에 접근할 </a:t>
            </a:r>
            <a:r>
              <a:rPr lang="ko-KR" altLang="en-US" sz="2000" dirty="0"/>
              <a:t>수 있음</a:t>
            </a:r>
            <a:endParaRPr lang="en-US" altLang="ko-KR" sz="2000" dirty="0"/>
          </a:p>
          <a:p>
            <a:pPr lvl="1"/>
            <a:endParaRPr lang="en-US" altLang="ko-KR" sz="2000"/>
          </a:p>
          <a:p>
            <a:pPr lvl="1"/>
            <a:r>
              <a:rPr lang="ko-KR" altLang="en-US" sz="2000"/>
              <a:t>시리스 생성 </a:t>
            </a:r>
            <a:r>
              <a:rPr lang="en-US" altLang="ko-KR" sz="2000"/>
              <a:t>:  list </a:t>
            </a:r>
            <a:r>
              <a:rPr lang="ko-KR" altLang="en-US" sz="2000"/>
              <a:t>이용</a:t>
            </a:r>
            <a:r>
              <a:rPr lang="en-US" altLang="ko-KR" sz="2000"/>
              <a:t>.  </a:t>
            </a:r>
            <a:r>
              <a:rPr lang="ko-KR" altLang="en-US" sz="2000"/>
              <a:t>자동으로 </a:t>
            </a:r>
            <a:r>
              <a:rPr lang="ko-KR" altLang="en-US" sz="2000" dirty="0"/>
              <a:t>색인을 만들어 줌</a:t>
            </a:r>
            <a:endParaRPr lang="en-US" altLang="ko-KR" sz="2000" dirty="0"/>
          </a:p>
          <a:p>
            <a:pPr lvl="1"/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85DE8A-A762-4C84-AE27-D308E9F1F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41"/>
          <a:stretch/>
        </p:blipFill>
        <p:spPr>
          <a:xfrm>
            <a:off x="682411" y="3330656"/>
            <a:ext cx="3011884" cy="16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2F3BC-5F12-43A3-9ADF-46FCE00F6376}"/>
              </a:ext>
            </a:extLst>
          </p:cNvPr>
          <p:cNvSpPr txBox="1"/>
          <p:nvPr/>
        </p:nvSpPr>
        <p:spPr>
          <a:xfrm>
            <a:off x="3817032" y="5087343"/>
            <a:ext cx="525336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Consolas" panose="020B0609020204030204" pitchFamily="49" charset="0"/>
              </a:rPr>
              <a:t>brand = pd.Series(['Samsung','LG','Apple','Apple'])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brand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138F6-4B7F-4757-B60B-8CB3E28A0314}"/>
              </a:ext>
            </a:extLst>
          </p:cNvPr>
          <p:cNvSpPr txBox="1"/>
          <p:nvPr/>
        </p:nvSpPr>
        <p:spPr>
          <a:xfrm>
            <a:off x="3817032" y="3338351"/>
            <a:ext cx="396134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Consolas" panose="020B0609020204030204" pitchFamily="49" charset="0"/>
              </a:rPr>
              <a:t>avg = pd.Series([4, 2.5, 3.8, 3, 2.2])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avg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79A6A9-0573-4C30-A142-C496C3A1E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866" y="3893738"/>
            <a:ext cx="1588672" cy="1193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FAF6A3-0CDE-487A-9C29-3C89F17A7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643" y="5682901"/>
            <a:ext cx="1703117" cy="11534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9AFE22-2061-4777-B690-AB51C25DC06A}"/>
              </a:ext>
            </a:extLst>
          </p:cNvPr>
          <p:cNvSpPr txBox="1"/>
          <p:nvPr/>
        </p:nvSpPr>
        <p:spPr>
          <a:xfrm>
            <a:off x="5812692" y="4041958"/>
            <a:ext cx="82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avg[0]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B7C1C0D-2F4F-454B-9094-4FCA41F6F947}"/>
              </a:ext>
            </a:extLst>
          </p:cNvPr>
          <p:cNvSpPr/>
          <p:nvPr/>
        </p:nvSpPr>
        <p:spPr>
          <a:xfrm>
            <a:off x="5486400" y="3266013"/>
            <a:ext cx="202360" cy="3840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E56BC57-0476-4AF6-908B-9C5FB0A37FA3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710087" y="3650102"/>
            <a:ext cx="514000" cy="39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1F4192-6102-4E9A-A734-BC3EA1441C4E}"/>
              </a:ext>
            </a:extLst>
          </p:cNvPr>
          <p:cNvSpPr/>
          <p:nvPr/>
        </p:nvSpPr>
        <p:spPr>
          <a:xfrm>
            <a:off x="7225530" y="5055176"/>
            <a:ext cx="726752" cy="3840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6565FA-62BA-4C71-9C45-9A64DAAE7267}"/>
              </a:ext>
            </a:extLst>
          </p:cNvPr>
          <p:cNvSpPr txBox="1"/>
          <p:nvPr/>
        </p:nvSpPr>
        <p:spPr>
          <a:xfrm>
            <a:off x="7207808" y="434088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brand[2]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BA025A6-585F-4350-888C-AF080B3004C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625864" y="4710212"/>
            <a:ext cx="114302" cy="352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8D3727A-A96E-4B0D-B174-5FF2AE5FCC38}"/>
              </a:ext>
            </a:extLst>
          </p:cNvPr>
          <p:cNvSpPr txBox="1"/>
          <p:nvPr/>
        </p:nvSpPr>
        <p:spPr>
          <a:xfrm>
            <a:off x="6927039" y="5784229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brand[1:3]  ?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2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Series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ko-KR" altLang="en-US" sz="1800"/>
              <a:t>자동으로 </a:t>
            </a:r>
            <a:r>
              <a:rPr lang="ko-KR" altLang="en-US" sz="1800" dirty="0"/>
              <a:t>색인을 만들지 않고 </a:t>
            </a:r>
            <a:r>
              <a:rPr lang="en-US" altLang="ko-KR" sz="1800" dirty="0"/>
              <a:t>index </a:t>
            </a:r>
            <a:r>
              <a:rPr lang="ko-KR" altLang="en-US" sz="1800" dirty="0"/>
              <a:t>키워드를 사용해 원하는 색인의 이름을 입력</a:t>
            </a:r>
            <a:endParaRPr lang="en-US" altLang="ko-KR" sz="18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r>
              <a:rPr lang="ko-KR" altLang="en-US" sz="2000"/>
              <a:t>색인을 </a:t>
            </a:r>
            <a:r>
              <a:rPr lang="ko-KR" altLang="en-US" sz="2000" dirty="0"/>
              <a:t>나열하여 원하는 값들을 출력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BFDEA-91BF-4161-8BF0-0C965D961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642" y="2438262"/>
            <a:ext cx="5668166" cy="990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D6312-FAB3-4CC3-8FF9-B9555D0749CD}"/>
              </a:ext>
            </a:extLst>
          </p:cNvPr>
          <p:cNvSpPr txBox="1"/>
          <p:nvPr/>
        </p:nvSpPr>
        <p:spPr>
          <a:xfrm>
            <a:off x="2456507" y="2492359"/>
            <a:ext cx="6301725" cy="616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Consolas" panose="020B0609020204030204" pitchFamily="49" charset="0"/>
              </a:rPr>
              <a:t>city = pd.Series([7,3,5,8], index=['Seoul','Daejeon','Jeonju','Sejong'])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Consolas" panose="020B0609020204030204" pitchFamily="49" charset="0"/>
              </a:rPr>
              <a:t>city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B6C176-8FC9-41D7-94F4-C9641449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821" y="3170921"/>
            <a:ext cx="1457390" cy="1182947"/>
          </a:xfrm>
          <a:prstGeom prst="rect">
            <a:avLst/>
          </a:prstGeom>
          <a:ln w="28575">
            <a:solidFill>
              <a:srgbClr val="FFE0D6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58F37D-4119-47E4-8DC6-726683320923}"/>
              </a:ext>
            </a:extLst>
          </p:cNvPr>
          <p:cNvSpPr txBox="1"/>
          <p:nvPr/>
        </p:nvSpPr>
        <p:spPr>
          <a:xfrm>
            <a:off x="1539642" y="4754147"/>
            <a:ext cx="542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city[0]     city[2]      </a:t>
            </a:r>
            <a:r>
              <a:rPr lang="en-US" altLang="ko-KR">
                <a:solidFill>
                  <a:srgbClr val="FF0000"/>
                </a:solidFill>
              </a:rPr>
              <a:t>city[‘Seoul’]        city[‘Jeonju’]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19D91-E1B4-4034-ADE4-1AEADE67FBA7}"/>
              </a:ext>
            </a:extLst>
          </p:cNvPr>
          <p:cNvSpPr txBox="1"/>
          <p:nvPr/>
        </p:nvSpPr>
        <p:spPr>
          <a:xfrm>
            <a:off x="1539642" y="5274663"/>
            <a:ext cx="577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city[ [‘Daejeon’ , ’Jeonju’] ]     city[ [‘Seoul’,  ‘Jeonju’] ]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4CB28-D1AC-47D3-AD96-C79F9C166341}"/>
              </a:ext>
            </a:extLst>
          </p:cNvPr>
          <p:cNvSpPr txBox="1"/>
          <p:nvPr/>
        </p:nvSpPr>
        <p:spPr>
          <a:xfrm>
            <a:off x="5017165" y="3643354"/>
            <a:ext cx="159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>
                <a:solidFill>
                  <a:srgbClr val="00B050"/>
                </a:solidFill>
              </a:rPr>
              <a:t>누가 </a:t>
            </a:r>
            <a:r>
              <a:rPr lang="en-US" altLang="ko-KR" sz="1400" i="1">
                <a:solidFill>
                  <a:srgbClr val="00B050"/>
                </a:solidFill>
              </a:rPr>
              <a:t>index</a:t>
            </a:r>
            <a:r>
              <a:rPr lang="ko-KR" altLang="en-US" sz="1400" i="1">
                <a:solidFill>
                  <a:srgbClr val="00B050"/>
                </a:solidFill>
              </a:rPr>
              <a:t>이고</a:t>
            </a:r>
            <a:endParaRPr lang="en-US" altLang="ko-KR" sz="1400" i="1">
              <a:solidFill>
                <a:srgbClr val="00B050"/>
              </a:solidFill>
            </a:endParaRPr>
          </a:p>
          <a:p>
            <a:r>
              <a:rPr lang="ko-KR" altLang="en-US" sz="1400" i="1">
                <a:solidFill>
                  <a:srgbClr val="00B050"/>
                </a:solidFill>
              </a:rPr>
              <a:t>누가 </a:t>
            </a:r>
            <a:r>
              <a:rPr lang="en-US" altLang="ko-KR" sz="1400" i="1">
                <a:solidFill>
                  <a:srgbClr val="00B050"/>
                </a:solidFill>
              </a:rPr>
              <a:t>values</a:t>
            </a:r>
            <a:r>
              <a:rPr lang="ko-KR" altLang="en-US" sz="1400" i="1">
                <a:solidFill>
                  <a:srgbClr val="00B050"/>
                </a:solidFill>
              </a:rPr>
              <a:t>인지</a:t>
            </a:r>
            <a:r>
              <a:rPr lang="en-US" altLang="ko-KR" sz="1400" i="1">
                <a:solidFill>
                  <a:srgbClr val="00B050"/>
                </a:solidFill>
              </a:rPr>
              <a:t>…</a:t>
            </a:r>
            <a:endParaRPr lang="ko-KR" altLang="en-US" sz="1400" i="1">
              <a:solidFill>
                <a:srgbClr val="00B05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B5B2DE-B9A3-4A15-A48C-A1442F6935E2}"/>
              </a:ext>
            </a:extLst>
          </p:cNvPr>
          <p:cNvSpPr/>
          <p:nvPr/>
        </p:nvSpPr>
        <p:spPr>
          <a:xfrm>
            <a:off x="3250516" y="4049486"/>
            <a:ext cx="915084" cy="26884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FA8B77-5BD2-42B1-8A67-933276443C56}"/>
              </a:ext>
            </a:extLst>
          </p:cNvPr>
          <p:cNvCxnSpPr>
            <a:stCxn id="14" idx="1"/>
          </p:cNvCxnSpPr>
          <p:nvPr/>
        </p:nvCxnSpPr>
        <p:spPr>
          <a:xfrm flipH="1">
            <a:off x="4165601" y="3904964"/>
            <a:ext cx="851564" cy="2478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DA31F7-1A97-44B1-A5C7-916E55341DD3}"/>
              </a:ext>
            </a:extLst>
          </p:cNvPr>
          <p:cNvSpPr txBox="1"/>
          <p:nvPr/>
        </p:nvSpPr>
        <p:spPr>
          <a:xfrm>
            <a:off x="746725" y="5849883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city[ 1 : 3 ] ?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F91709-6467-4B22-AD7B-CFD23BC8DDCC}"/>
              </a:ext>
            </a:extLst>
          </p:cNvPr>
          <p:cNvSpPr/>
          <p:nvPr/>
        </p:nvSpPr>
        <p:spPr>
          <a:xfrm>
            <a:off x="2394044" y="5814750"/>
            <a:ext cx="3015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city[ [‘Seoul’ : ‘Jeonju’] ] </a:t>
            </a:r>
            <a:r>
              <a:rPr lang="en-US" altLang="ko-KR">
                <a:solidFill>
                  <a:srgbClr val="FF0000"/>
                </a:solidFill>
              </a:rPr>
              <a:t> vs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CE2558-63A3-4AD6-B127-B02AF7CD0E3B}"/>
              </a:ext>
            </a:extLst>
          </p:cNvPr>
          <p:cNvSpPr/>
          <p:nvPr/>
        </p:nvSpPr>
        <p:spPr>
          <a:xfrm>
            <a:off x="5409549" y="5787932"/>
            <a:ext cx="2581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B050"/>
                </a:solidFill>
              </a:rPr>
              <a:t>city[ ‘Seoul’ :  ‘Jeonju’ ]</a:t>
            </a:r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E4D3A4-5FC6-4995-A007-F1845FFA3B26}"/>
              </a:ext>
            </a:extLst>
          </p:cNvPr>
          <p:cNvSpPr txBox="1"/>
          <p:nvPr/>
        </p:nvSpPr>
        <p:spPr>
          <a:xfrm>
            <a:off x="1623818" y="6424454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/>
              <a:t>[3] </a:t>
            </a:r>
            <a:r>
              <a:rPr lang="ko-KR" altLang="en-US" sz="1400" i="1"/>
              <a:t>포함</a:t>
            </a:r>
            <a:r>
              <a:rPr lang="en-US" altLang="ko-KR" sz="1400" i="1"/>
              <a:t>?</a:t>
            </a:r>
            <a:endParaRPr lang="ko-KR" altLang="en-US" sz="1400" i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07DF7-CC90-4C2E-A3E9-09F1E926F3D8}"/>
              </a:ext>
            </a:extLst>
          </p:cNvPr>
          <p:cNvSpPr txBox="1"/>
          <p:nvPr/>
        </p:nvSpPr>
        <p:spPr>
          <a:xfrm>
            <a:off x="3355651" y="6424454"/>
            <a:ext cx="138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/>
              <a:t>[‘Jeonju’] </a:t>
            </a:r>
            <a:r>
              <a:rPr lang="ko-KR" altLang="en-US" sz="1400" i="1"/>
              <a:t>포함</a:t>
            </a:r>
            <a:r>
              <a:rPr lang="en-US" altLang="ko-KR" sz="1400" i="1"/>
              <a:t>?</a:t>
            </a:r>
            <a:endParaRPr lang="ko-KR" altLang="en-US" sz="1400" i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8B8DB4B-F671-44A4-93F0-07F62B49D94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792516" y="6199532"/>
            <a:ext cx="280304" cy="224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0C5F7EA-8889-4A4E-A262-9098704CA0A7}"/>
              </a:ext>
            </a:extLst>
          </p:cNvPr>
          <p:cNvCxnSpPr>
            <a:cxnSpLocks/>
          </p:cNvCxnSpPr>
          <p:nvPr/>
        </p:nvCxnSpPr>
        <p:spPr>
          <a:xfrm flipV="1">
            <a:off x="4267390" y="6212057"/>
            <a:ext cx="106335" cy="233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5292888-D785-4446-9105-6AEFBBDFCF59}"/>
              </a:ext>
            </a:extLst>
          </p:cNvPr>
          <p:cNvCxnSpPr>
            <a:cxnSpLocks/>
          </p:cNvCxnSpPr>
          <p:nvPr/>
        </p:nvCxnSpPr>
        <p:spPr>
          <a:xfrm flipV="1">
            <a:off x="4328993" y="6145643"/>
            <a:ext cx="2985307" cy="319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36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127125"/>
            <a:ext cx="8782050" cy="5424400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Series </a:t>
            </a: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생성</a:t>
            </a: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ko-KR" altLang="en-US" sz="1800" u="sng"/>
              <a:t>딕셔너리</a:t>
            </a:r>
            <a:r>
              <a:rPr lang="ko-KR" altLang="en-US" sz="1800"/>
              <a:t>로 </a:t>
            </a:r>
            <a:r>
              <a:rPr lang="en-US" altLang="ko-KR" sz="1800"/>
              <a:t>series </a:t>
            </a:r>
            <a:r>
              <a:rPr lang="ko-KR" altLang="en-US" sz="1800"/>
              <a:t>생성</a:t>
            </a:r>
            <a:endParaRPr lang="en-US" altLang="ko-KR" sz="18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BFDEA-91BF-4161-8BF0-0C965D961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642" y="2075405"/>
            <a:ext cx="5668166" cy="990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D6312-FAB3-4CC3-8FF9-B9555D0749CD}"/>
              </a:ext>
            </a:extLst>
          </p:cNvPr>
          <p:cNvSpPr txBox="1"/>
          <p:nvPr/>
        </p:nvSpPr>
        <p:spPr>
          <a:xfrm>
            <a:off x="2465010" y="2119297"/>
            <a:ext cx="466150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Consolas" panose="020B0609020204030204" pitchFamily="49" charset="0"/>
              </a:rPr>
              <a:t>dict_data = {'</a:t>
            </a:r>
            <a:r>
              <a:rPr lang="ko-KR" altLang="en-US" sz="1200">
                <a:latin typeface="Consolas" panose="020B0609020204030204" pitchFamily="49" charset="0"/>
              </a:rPr>
              <a:t>수</a:t>
            </a:r>
            <a:r>
              <a:rPr lang="en-US" altLang="ko-KR" sz="1200">
                <a:latin typeface="Consolas" panose="020B0609020204030204" pitchFamily="49" charset="0"/>
              </a:rPr>
              <a:t>':2,'</a:t>
            </a:r>
            <a:r>
              <a:rPr lang="ko-KR" altLang="en-US" sz="1200">
                <a:latin typeface="Consolas" panose="020B0609020204030204" pitchFamily="49" charset="0"/>
              </a:rPr>
              <a:t>목</a:t>
            </a:r>
            <a:r>
              <a:rPr lang="en-US" altLang="ko-KR" sz="1200">
                <a:latin typeface="Consolas" panose="020B0609020204030204" pitchFamily="49" charset="0"/>
              </a:rPr>
              <a:t>':3,'</a:t>
            </a:r>
            <a:r>
              <a:rPr lang="ko-KR" altLang="en-US" sz="1200">
                <a:latin typeface="Consolas" panose="020B0609020204030204" pitchFamily="49" charset="0"/>
              </a:rPr>
              <a:t>금</a:t>
            </a:r>
            <a:r>
              <a:rPr lang="en-US" altLang="ko-KR" sz="1200">
                <a:latin typeface="Consolas" panose="020B0609020204030204" pitchFamily="49" charset="0"/>
              </a:rPr>
              <a:t>':4}</a:t>
            </a:r>
          </a:p>
          <a:p>
            <a:r>
              <a:rPr lang="en-US" altLang="ko-KR" sz="1200">
                <a:latin typeface="Consolas" panose="020B0609020204030204" pitchFamily="49" charset="0"/>
              </a:rPr>
              <a:t>newSeries_data = pd.Series(dict_data)</a:t>
            </a:r>
          </a:p>
          <a:p>
            <a:r>
              <a:rPr lang="en-US" altLang="ko-KR" sz="1200">
                <a:latin typeface="Consolas" panose="020B0609020204030204" pitchFamily="49" charset="0"/>
              </a:rPr>
              <a:t>newSeries_data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6ADD19-F1CA-4154-A9C2-59F28BD89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822" y="2825201"/>
            <a:ext cx="932578" cy="675075"/>
          </a:xfrm>
          <a:prstGeom prst="rect">
            <a:avLst/>
          </a:prstGeom>
          <a:ln w="38100">
            <a:solidFill>
              <a:srgbClr val="FFE0D6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F93B65-53F8-4FB5-BC7A-837DE970D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642" y="4187292"/>
            <a:ext cx="5668166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.index</a:t>
            </a:r>
            <a:endParaRPr lang="en-US" altLang="ko-KR" sz="2400" dirty="0"/>
          </a:p>
          <a:p>
            <a:pPr lvl="1"/>
            <a:r>
              <a:rPr lang="ko-KR" altLang="en-US" sz="2400" dirty="0"/>
              <a:t>만들어진 시리즈에서 인덱스만을 출력</a:t>
            </a:r>
            <a:endParaRPr lang="en-US" altLang="ko-KR" sz="2400" dirty="0"/>
          </a:p>
          <a:p>
            <a:pPr marL="457200" lvl="1" indent="0">
              <a:buNone/>
            </a:pPr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endParaRPr lang="en-US" altLang="ko-KR" sz="2600" b="1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.values</a:t>
            </a:r>
            <a:endParaRPr lang="en-US" altLang="ko-KR" sz="2400" dirty="0"/>
          </a:p>
          <a:p>
            <a:pPr lvl="1"/>
            <a:r>
              <a:rPr lang="ko-KR" altLang="en-US" sz="2400" dirty="0"/>
              <a:t>만들어진 시리즈 데이터에서 </a:t>
            </a:r>
            <a:r>
              <a:rPr lang="ko-KR" altLang="en-US" sz="2400" dirty="0" err="1"/>
              <a:t>값들만을</a:t>
            </a:r>
            <a:r>
              <a:rPr lang="ko-KR" altLang="en-US" sz="2400" dirty="0"/>
              <a:t> 출력</a:t>
            </a:r>
            <a:endParaRPr lang="en-US" altLang="ko-KR" sz="2400" dirty="0"/>
          </a:p>
          <a:p>
            <a:pPr lvl="1"/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endParaRPr lang="en-US" altLang="ko-KR" sz="24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marL="0" indent="0">
              <a:buNone/>
            </a:pP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C5984D-CA6D-443F-8C11-437F40053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378" y="2745871"/>
            <a:ext cx="5639587" cy="571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1CA246-BF38-4A16-B229-50EB4B58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680" y="4653461"/>
            <a:ext cx="5658640" cy="562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773238-5915-4218-A98A-8CA84B7AB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838" y="621018"/>
            <a:ext cx="1457390" cy="1182947"/>
          </a:xfrm>
          <a:prstGeom prst="rect">
            <a:avLst/>
          </a:prstGeom>
          <a:ln w="28575">
            <a:solidFill>
              <a:srgbClr val="FFE0D6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5B1D9E-91E6-4AB7-951E-800FE16A0120}"/>
              </a:ext>
            </a:extLst>
          </p:cNvPr>
          <p:cNvSpPr txBox="1"/>
          <p:nvPr/>
        </p:nvSpPr>
        <p:spPr>
          <a:xfrm>
            <a:off x="636163" y="1216986"/>
            <a:ext cx="159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>
                <a:solidFill>
                  <a:srgbClr val="00B050"/>
                </a:solidFill>
              </a:rPr>
              <a:t>누가 </a:t>
            </a:r>
            <a:r>
              <a:rPr lang="en-US" altLang="ko-KR" sz="1400" i="1">
                <a:solidFill>
                  <a:srgbClr val="00B050"/>
                </a:solidFill>
              </a:rPr>
              <a:t>index</a:t>
            </a:r>
            <a:r>
              <a:rPr lang="ko-KR" altLang="en-US" sz="1400" i="1">
                <a:solidFill>
                  <a:srgbClr val="00B050"/>
                </a:solidFill>
              </a:rPr>
              <a:t>이고</a:t>
            </a:r>
            <a:endParaRPr lang="en-US" altLang="ko-KR" sz="1400" i="1">
              <a:solidFill>
                <a:srgbClr val="00B050"/>
              </a:solidFill>
            </a:endParaRPr>
          </a:p>
          <a:p>
            <a:r>
              <a:rPr lang="ko-KR" altLang="en-US" sz="1400" i="1">
                <a:solidFill>
                  <a:srgbClr val="00B050"/>
                </a:solidFill>
              </a:rPr>
              <a:t>누가 </a:t>
            </a:r>
            <a:r>
              <a:rPr lang="en-US" altLang="ko-KR" sz="1400" i="1">
                <a:solidFill>
                  <a:srgbClr val="00B050"/>
                </a:solidFill>
              </a:rPr>
              <a:t>values</a:t>
            </a:r>
            <a:r>
              <a:rPr lang="ko-KR" altLang="en-US" sz="1400" i="1">
                <a:solidFill>
                  <a:srgbClr val="00B050"/>
                </a:solidFill>
              </a:rPr>
              <a:t>인지</a:t>
            </a:r>
            <a:r>
              <a:rPr lang="en-US" altLang="ko-KR" sz="1400" i="1">
                <a:solidFill>
                  <a:srgbClr val="00B050"/>
                </a:solidFill>
              </a:rPr>
              <a:t>…</a:t>
            </a:r>
            <a:endParaRPr lang="ko-KR" altLang="en-US" sz="1400" i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5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ko-KR" altLang="en-US" sz="2600" b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시리즈의 연산 </a:t>
            </a:r>
            <a:endParaRPr lang="en-US" altLang="ko-KR" sz="2400"/>
          </a:p>
          <a:p>
            <a:pPr lvl="1"/>
            <a:r>
              <a:rPr lang="ko-KR" altLang="en-US" sz="1800"/>
              <a:t>두 시리즈의 인덱스가 동일한 경우에는 그냥 연산하면 됨</a:t>
            </a:r>
            <a:endParaRPr lang="en-US" altLang="ko-KR" sz="1800"/>
          </a:p>
          <a:p>
            <a:pPr lvl="1"/>
            <a:r>
              <a:rPr lang="ko-KR" altLang="en-US" sz="1800"/>
              <a:t>두 시리즈의 인덱스가 다를 때는 주의가 필요함</a:t>
            </a:r>
            <a:endParaRPr lang="en-US" altLang="ko-KR" sz="1800"/>
          </a:p>
          <a:p>
            <a:pPr lvl="1"/>
            <a:endParaRPr lang="en-US" altLang="ko-KR" sz="1600"/>
          </a:p>
          <a:p>
            <a:pPr lvl="1"/>
            <a:r>
              <a:rPr lang="ko-KR" altLang="en-US" sz="1800">
                <a:solidFill>
                  <a:srgbClr val="FF33CC"/>
                </a:solidFill>
              </a:rPr>
              <a:t>인덱스별로 </a:t>
            </a:r>
            <a:r>
              <a:rPr lang="ko-KR" altLang="en-US" sz="1800" dirty="0"/>
              <a:t>저장된 값들의 합을 구함</a:t>
            </a:r>
            <a:endParaRPr lang="en-US" altLang="ko-KR" sz="1800" dirty="0"/>
          </a:p>
          <a:p>
            <a:pPr lvl="1"/>
            <a:r>
              <a:rPr lang="en-US" altLang="ko-KR" sz="1800" dirty="0"/>
              <a:t>x</a:t>
            </a:r>
            <a:r>
              <a:rPr lang="ko-KR" altLang="en-US" sz="1800" dirty="0"/>
              <a:t>와 </a:t>
            </a:r>
            <a:r>
              <a:rPr lang="en-US" altLang="ko-KR" sz="1800" dirty="0"/>
              <a:t>y</a:t>
            </a:r>
            <a:r>
              <a:rPr lang="ko-KR" altLang="en-US" sz="1800" dirty="0"/>
              <a:t>에 공통된 인덱스가 존재해야 더할 수 있으므로</a:t>
            </a:r>
            <a:br>
              <a:rPr lang="en-US" altLang="ko-KR" sz="1800"/>
            </a:br>
            <a:r>
              <a:rPr lang="ko-KR" altLang="en-US" sz="1800"/>
              <a:t>＇목＇</a:t>
            </a:r>
            <a:r>
              <a:rPr lang="en-US" altLang="ko-KR" sz="1800"/>
              <a:t>, '</a:t>
            </a:r>
            <a:r>
              <a:rPr lang="ko-KR" altLang="en-US" sz="1800"/>
              <a:t>금</a:t>
            </a:r>
            <a:r>
              <a:rPr lang="en-US" altLang="ko-KR" sz="1800"/>
              <a:t>’ </a:t>
            </a:r>
            <a:r>
              <a:rPr lang="ko-KR" altLang="en-US" sz="1800"/>
              <a:t>은  </a:t>
            </a:r>
            <a:r>
              <a:rPr lang="en-US" altLang="ko-KR" sz="1800"/>
              <a:t>NaN</a:t>
            </a:r>
            <a:r>
              <a:rPr lang="ko-KR" altLang="en-US" sz="1800" dirty="0"/>
              <a:t>으로 표시</a:t>
            </a:r>
            <a:endParaRPr lang="en-US" altLang="ko-KR" sz="20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B9C563-FEA6-4A15-BA6F-A3853DD3D6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718" b="18788"/>
          <a:stretch/>
        </p:blipFill>
        <p:spPr>
          <a:xfrm>
            <a:off x="648152" y="4085771"/>
            <a:ext cx="954938" cy="21381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901620-CFC8-4174-BA26-7058B81B29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212"/>
          <a:stretch/>
        </p:blipFill>
        <p:spPr>
          <a:xfrm>
            <a:off x="1642971" y="4012722"/>
            <a:ext cx="5595031" cy="741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89466B-BCEE-4AB4-B3F3-8A370D529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111" y="4771184"/>
            <a:ext cx="1846989" cy="19314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51D694-7F73-43AA-96D9-0530281BAB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65" r="78951"/>
          <a:stretch/>
        </p:blipFill>
        <p:spPr>
          <a:xfrm>
            <a:off x="1642971" y="4771184"/>
            <a:ext cx="1527850" cy="1459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D00C4-E445-44EE-B5F5-C53E8609C667}"/>
              </a:ext>
            </a:extLst>
          </p:cNvPr>
          <p:cNvSpPr txBox="1"/>
          <p:nvPr/>
        </p:nvSpPr>
        <p:spPr>
          <a:xfrm>
            <a:off x="5796298" y="4905229"/>
            <a:ext cx="332463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Consolas" panose="020B0609020204030204" pitchFamily="49" charset="0"/>
              </a:rPr>
              <a:t>a = pd.Series([5,15,25])</a:t>
            </a:r>
          </a:p>
          <a:p>
            <a:r>
              <a:rPr lang="en-US" altLang="ko-KR" sz="1200">
                <a:latin typeface="Consolas" panose="020B0609020204030204" pitchFamily="49" charset="0"/>
              </a:rPr>
              <a:t>b = pd.Series([1,2,3])</a:t>
            </a:r>
          </a:p>
          <a:p>
            <a:r>
              <a:rPr lang="en-US" altLang="ko-KR" sz="1200">
                <a:latin typeface="Consolas" panose="020B0609020204030204" pitchFamily="49" charset="0"/>
              </a:rPr>
              <a:t>c = pd.Series([100,100,100,100,100])</a:t>
            </a:r>
          </a:p>
          <a:p>
            <a:endParaRPr lang="en-US" altLang="ko-KR" sz="1200">
              <a:latin typeface="Consolas" panose="020B0609020204030204" pitchFamily="49" charset="0"/>
            </a:endParaRPr>
          </a:p>
          <a:p>
            <a:r>
              <a:rPr lang="en-US" altLang="ko-KR" sz="1200">
                <a:latin typeface="Consolas" panose="020B0609020204030204" pitchFamily="49" charset="0"/>
              </a:rPr>
              <a:t>a+b</a:t>
            </a:r>
          </a:p>
          <a:p>
            <a:endParaRPr lang="en-US" altLang="ko-KR" sz="1200">
              <a:latin typeface="Consolas" panose="020B0609020204030204" pitchFamily="49" charset="0"/>
            </a:endParaRPr>
          </a:p>
          <a:p>
            <a:r>
              <a:rPr lang="en-US" altLang="ko-KR" sz="1200">
                <a:latin typeface="Consolas" panose="020B0609020204030204" pitchFamily="49" charset="0"/>
              </a:rPr>
              <a:t>a+c</a:t>
            </a:r>
            <a:endParaRPr lang="ko-KR" altLang="en-US" sz="12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6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sz="40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시리즈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 dirty="0">
                <a:latin typeface="Tahoma" pitchFamily="34" charset="0"/>
                <a:ea typeface="Adobe Fan Heiti Std B" pitchFamily="34" charset="-128"/>
                <a:cs typeface="Tahoma" pitchFamily="34" charset="0"/>
              </a:rPr>
              <a:t>unique()</a:t>
            </a:r>
            <a:endParaRPr lang="en-US" altLang="ko-KR" sz="2400" dirty="0"/>
          </a:p>
          <a:p>
            <a:pPr lvl="1"/>
            <a:r>
              <a:rPr lang="ko-KR" altLang="en-US" sz="2400" dirty="0"/>
              <a:t>시리즈로부터 유일한 </a:t>
            </a:r>
            <a:r>
              <a:rPr lang="ko-KR" altLang="en-US" sz="2400" dirty="0" err="1"/>
              <a:t>값들만을</a:t>
            </a:r>
            <a:r>
              <a:rPr lang="ko-KR" altLang="en-US" sz="2400" dirty="0"/>
              <a:t> 반환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667660-66B6-4788-B5F8-BEA684505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680" y="2769621"/>
            <a:ext cx="5658640" cy="1019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7708C9-E801-47C9-B3C7-9346ED3A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680" y="4384179"/>
            <a:ext cx="5668166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97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인피니티북스 강의자료 서식.potx" id="{03DAE6B3-2891-4710-8C3B-B0F278D160ED}" vid="{926CEB7E-A981-4D50-89F4-B8E66DE7BD8D}"/>
    </a:ext>
  </a:extLst>
</a:theme>
</file>

<file path=ppt/theme/theme2.xml><?xml version="1.0" encoding="utf-8"?>
<a:theme xmlns:a="http://schemas.openxmlformats.org/drawingml/2006/main" name="1_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인피니티북스 강의자료 서식.potx" id="{03DAE6B3-2891-4710-8C3B-B0F278D160ED}" vid="{37FB0C89-A4F1-484D-A684-856ACBAEBDE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인피니티북스 AI 강의자료</Template>
  <TotalTime>462</TotalTime>
  <Words>1242</Words>
  <Application>Microsoft Office PowerPoint</Application>
  <PresentationFormat>화면 슬라이드 쇼(4:3)</PresentationFormat>
  <Paragraphs>320</Paragraphs>
  <Slides>32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Adobe Fan Heiti Std B</vt:lpstr>
      <vt:lpstr>나눔고딕</vt:lpstr>
      <vt:lpstr>맑은 고딕</vt:lpstr>
      <vt:lpstr>Arial</vt:lpstr>
      <vt:lpstr>Consolas</vt:lpstr>
      <vt:lpstr>Tahoma</vt:lpstr>
      <vt:lpstr>Wingdings</vt:lpstr>
      <vt:lpstr>Office 테마</vt:lpstr>
      <vt:lpstr>1_Office 테마</vt:lpstr>
      <vt:lpstr>Chapter 11 데이터프레임 처리를 위한 Pandas</vt:lpstr>
      <vt:lpstr>11.1 Pandas의 기초</vt:lpstr>
      <vt:lpstr>Pandas의 데이터 형식</vt:lpstr>
      <vt:lpstr>시리즈</vt:lpstr>
      <vt:lpstr>시리즈</vt:lpstr>
      <vt:lpstr>시리즈</vt:lpstr>
      <vt:lpstr>시리즈</vt:lpstr>
      <vt:lpstr>시리즈</vt:lpstr>
      <vt:lpstr>시리즈</vt:lpstr>
      <vt:lpstr>시리즈</vt:lpstr>
      <vt:lpstr>PowerPoint 프레젠테이션</vt:lpstr>
      <vt:lpstr>데이터프레임</vt:lpstr>
      <vt:lpstr>데이터프레임</vt:lpstr>
      <vt:lpstr>데이터프레임</vt:lpstr>
      <vt:lpstr>PowerPoint 프레젠테이션</vt:lpstr>
      <vt:lpstr>데이터프레임</vt:lpstr>
      <vt:lpstr>PowerPoint 프레젠테이션</vt:lpstr>
      <vt:lpstr>데이터프레임</vt:lpstr>
      <vt:lpstr>데이터프레임</vt:lpstr>
      <vt:lpstr>데이터프레임</vt:lpstr>
      <vt:lpstr>Pandas의 데이터형</vt:lpstr>
      <vt:lpstr>PowerPoint 프레젠테이션</vt:lpstr>
      <vt:lpstr>데이터를 설명하는 인덱스와 컬럼스 객체</vt:lpstr>
      <vt:lpstr>데이터 확인하기 예제</vt:lpstr>
      <vt:lpstr>데이터 확인하기 예제</vt:lpstr>
      <vt:lpstr>데이터 확인하기 예제</vt:lpstr>
      <vt:lpstr>데이터 선택하기</vt:lpstr>
      <vt:lpstr>데이터 선택하기</vt:lpstr>
      <vt:lpstr>데이터 선택하기</vt:lpstr>
      <vt:lpstr>데이터 선택하기</vt:lpstr>
      <vt:lpstr>데이터 가공하기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 데이터프레임 처리를 위한 Pandas</dc:title>
  <dc:creator>최 용</dc:creator>
  <cp:lastModifiedBy>USER</cp:lastModifiedBy>
  <cp:revision>59</cp:revision>
  <dcterms:created xsi:type="dcterms:W3CDTF">2020-01-19T00:42:10Z</dcterms:created>
  <dcterms:modified xsi:type="dcterms:W3CDTF">2022-09-20T08:10:02Z</dcterms:modified>
</cp:coreProperties>
</file>